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327" r:id="rId2"/>
    <p:sldId id="441" r:id="rId3"/>
    <p:sldId id="464" r:id="rId4"/>
    <p:sldId id="455" r:id="rId5"/>
    <p:sldId id="458" r:id="rId6"/>
    <p:sldId id="450" r:id="rId7"/>
    <p:sldId id="449" r:id="rId8"/>
    <p:sldId id="456" r:id="rId9"/>
    <p:sldId id="435" r:id="rId10"/>
    <p:sldId id="460" r:id="rId11"/>
    <p:sldId id="483" r:id="rId12"/>
    <p:sldId id="484" r:id="rId13"/>
    <p:sldId id="463" r:id="rId14"/>
    <p:sldId id="465" r:id="rId15"/>
    <p:sldId id="466" r:id="rId16"/>
    <p:sldId id="467" r:id="rId17"/>
    <p:sldId id="468" r:id="rId18"/>
    <p:sldId id="471" r:id="rId19"/>
    <p:sldId id="473" r:id="rId20"/>
    <p:sldId id="472" r:id="rId21"/>
    <p:sldId id="474" r:id="rId22"/>
    <p:sldId id="475" r:id="rId23"/>
    <p:sldId id="476" r:id="rId24"/>
    <p:sldId id="477" r:id="rId25"/>
    <p:sldId id="478" r:id="rId26"/>
    <p:sldId id="485" r:id="rId27"/>
    <p:sldId id="469" r:id="rId28"/>
    <p:sldId id="470" r:id="rId29"/>
    <p:sldId id="439" r:id="rId30"/>
    <p:sldId id="479" r:id="rId31"/>
    <p:sldId id="480" r:id="rId32"/>
    <p:sldId id="440" r:id="rId33"/>
    <p:sldId id="481" r:id="rId34"/>
    <p:sldId id="482" r:id="rId35"/>
    <p:sldId id="486" r:id="rId36"/>
  </p:sldIdLst>
  <p:sldSz cx="23760113" cy="16200438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bongile Walaza" initials="SW" lastIdx="25" clrIdx="0">
    <p:extLst>
      <p:ext uri="{19B8F6BF-5375-455C-9EA6-DF929625EA0E}">
        <p15:presenceInfo xmlns:p15="http://schemas.microsoft.com/office/powerpoint/2012/main" userId="S-1-5-21-1960408961-1708537768-682003330-4068" providerId="AD"/>
      </p:ext>
    </p:extLst>
  </p:cmAuthor>
  <p:cmAuthor id="2" name="Cheryl Cohen" initials="CC" lastIdx="2" clrIdx="1">
    <p:extLst>
      <p:ext uri="{19B8F6BF-5375-455C-9EA6-DF929625EA0E}">
        <p15:presenceInfo xmlns:p15="http://schemas.microsoft.com/office/powerpoint/2012/main" userId="S-1-5-21-1960408961-1708537768-682003330-2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0" autoAdjust="0"/>
    <p:restoredTop sz="96357" autoAdjust="0"/>
  </p:normalViewPr>
  <p:slideViewPr>
    <p:cSldViewPr snapToGrid="0">
      <p:cViewPr varScale="1">
        <p:scale>
          <a:sx n="36" d="100"/>
          <a:sy n="36" d="100"/>
        </p:scale>
        <p:origin x="50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-5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60B4D-191A-4B0A-97D7-2E0DDBE79317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B4DD9C55-3C81-4844-BF61-14C25CA83BCE}">
      <dgm:prSet phldrT="[Text]"/>
      <dgm:spPr/>
      <dgm:t>
        <a:bodyPr/>
        <a:lstStyle/>
        <a:p>
          <a:r>
            <a:rPr lang="en-US" dirty="0" smtClean="0"/>
            <a:t>Administrative controls</a:t>
          </a:r>
          <a:endParaRPr lang="en-US" dirty="0"/>
        </a:p>
      </dgm:t>
    </dgm:pt>
    <dgm:pt modelId="{9CEC019F-A6EF-42DD-88BE-A672E4724301}" type="parTrans" cxnId="{6F11A491-5787-4868-98FC-6277BC88CC76}">
      <dgm:prSet/>
      <dgm:spPr/>
      <dgm:t>
        <a:bodyPr/>
        <a:lstStyle/>
        <a:p>
          <a:endParaRPr lang="en-US"/>
        </a:p>
      </dgm:t>
    </dgm:pt>
    <dgm:pt modelId="{A7629A0E-83AC-403C-BFAF-DA6F099C7463}" type="sibTrans" cxnId="{6F11A491-5787-4868-98FC-6277BC88CC76}">
      <dgm:prSet/>
      <dgm:spPr/>
      <dgm:t>
        <a:bodyPr/>
        <a:lstStyle/>
        <a:p>
          <a:endParaRPr lang="en-US"/>
        </a:p>
      </dgm:t>
    </dgm:pt>
    <dgm:pt modelId="{0F9EAA10-403B-49D7-8893-491040D1ABF5}">
      <dgm:prSet phldrT="[Text]"/>
      <dgm:spPr/>
      <dgm:t>
        <a:bodyPr/>
        <a:lstStyle/>
        <a:p>
          <a:r>
            <a:rPr lang="en-US" dirty="0" smtClean="0"/>
            <a:t>Environmental controls</a:t>
          </a:r>
          <a:endParaRPr lang="en-US" dirty="0"/>
        </a:p>
      </dgm:t>
    </dgm:pt>
    <dgm:pt modelId="{1B3A187A-16DC-4DE9-B4D5-8EEA8F864A82}" type="parTrans" cxnId="{D65912EB-42E8-4296-8888-579A03323567}">
      <dgm:prSet/>
      <dgm:spPr/>
      <dgm:t>
        <a:bodyPr/>
        <a:lstStyle/>
        <a:p>
          <a:endParaRPr lang="en-US"/>
        </a:p>
      </dgm:t>
    </dgm:pt>
    <dgm:pt modelId="{E5BB312D-3508-46D6-B61C-6C9307BE4999}" type="sibTrans" cxnId="{D65912EB-42E8-4296-8888-579A03323567}">
      <dgm:prSet/>
      <dgm:spPr/>
      <dgm:t>
        <a:bodyPr/>
        <a:lstStyle/>
        <a:p>
          <a:endParaRPr lang="en-US"/>
        </a:p>
      </dgm:t>
    </dgm:pt>
    <dgm:pt modelId="{33BAE72F-B4D3-42E2-8D0D-585F48C8168E}">
      <dgm:prSet phldrT="[Text]"/>
      <dgm:spPr/>
      <dgm:t>
        <a:bodyPr/>
        <a:lstStyle/>
        <a:p>
          <a:r>
            <a:rPr lang="en-US" dirty="0" smtClean="0"/>
            <a:t>Personal protective equipment/practice</a:t>
          </a:r>
          <a:endParaRPr lang="en-US" dirty="0"/>
        </a:p>
      </dgm:t>
    </dgm:pt>
    <dgm:pt modelId="{7640B530-D5BD-49A5-9E82-1948DD197A0E}" type="parTrans" cxnId="{46715C42-A156-4A7B-91C0-F8625F851506}">
      <dgm:prSet/>
      <dgm:spPr/>
      <dgm:t>
        <a:bodyPr/>
        <a:lstStyle/>
        <a:p>
          <a:endParaRPr lang="en-US"/>
        </a:p>
      </dgm:t>
    </dgm:pt>
    <dgm:pt modelId="{1663BB78-3D85-45BD-ABCE-60613601C02B}" type="sibTrans" cxnId="{46715C42-A156-4A7B-91C0-F8625F851506}">
      <dgm:prSet/>
      <dgm:spPr/>
      <dgm:t>
        <a:bodyPr/>
        <a:lstStyle/>
        <a:p>
          <a:endParaRPr lang="en-US"/>
        </a:p>
      </dgm:t>
    </dgm:pt>
    <dgm:pt modelId="{905D5CDD-240B-4EB0-A47A-B3B62E96EF21}" type="pres">
      <dgm:prSet presAssocID="{2B560B4D-191A-4B0A-97D7-2E0DDBE79317}" presName="Name0" presStyleCnt="0">
        <dgm:presLayoutVars>
          <dgm:dir/>
          <dgm:animLvl val="lvl"/>
          <dgm:resizeHandles val="exact"/>
        </dgm:presLayoutVars>
      </dgm:prSet>
      <dgm:spPr/>
    </dgm:pt>
    <dgm:pt modelId="{968A9FA8-207B-4C38-8AAF-DD3DEC2E1AE4}" type="pres">
      <dgm:prSet presAssocID="{B4DD9C55-3C81-4844-BF61-14C25CA83BC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27684-E85B-44C7-9137-B1A0F704A3D1}" type="pres">
      <dgm:prSet presAssocID="{A7629A0E-83AC-403C-BFAF-DA6F099C7463}" presName="parTxOnlySpace" presStyleCnt="0"/>
      <dgm:spPr/>
    </dgm:pt>
    <dgm:pt modelId="{D9A273D6-AB12-4C7D-AD05-DBDE0DAF1047}" type="pres">
      <dgm:prSet presAssocID="{0F9EAA10-403B-49D7-8893-491040D1ABF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B5323-A9A2-4055-8C0C-6FD5F14A5B3B}" type="pres">
      <dgm:prSet presAssocID="{E5BB312D-3508-46D6-B61C-6C9307BE4999}" presName="parTxOnlySpace" presStyleCnt="0"/>
      <dgm:spPr/>
    </dgm:pt>
    <dgm:pt modelId="{69E2A202-3806-4E79-8275-4191131013D5}" type="pres">
      <dgm:prSet presAssocID="{33BAE72F-B4D3-42E2-8D0D-585F48C816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14AFE3-76E9-4590-932D-D7BDE0AAFF86}" type="presOf" srcId="{B4DD9C55-3C81-4844-BF61-14C25CA83BCE}" destId="{968A9FA8-207B-4C38-8AAF-DD3DEC2E1AE4}" srcOrd="0" destOrd="0" presId="urn:microsoft.com/office/officeart/2005/8/layout/chevron1"/>
    <dgm:cxn modelId="{6F11A491-5787-4868-98FC-6277BC88CC76}" srcId="{2B560B4D-191A-4B0A-97D7-2E0DDBE79317}" destId="{B4DD9C55-3C81-4844-BF61-14C25CA83BCE}" srcOrd="0" destOrd="0" parTransId="{9CEC019F-A6EF-42DD-88BE-A672E4724301}" sibTransId="{A7629A0E-83AC-403C-BFAF-DA6F099C7463}"/>
    <dgm:cxn modelId="{46715C42-A156-4A7B-91C0-F8625F851506}" srcId="{2B560B4D-191A-4B0A-97D7-2E0DDBE79317}" destId="{33BAE72F-B4D3-42E2-8D0D-585F48C8168E}" srcOrd="2" destOrd="0" parTransId="{7640B530-D5BD-49A5-9E82-1948DD197A0E}" sibTransId="{1663BB78-3D85-45BD-ABCE-60613601C02B}"/>
    <dgm:cxn modelId="{0D4F37E3-BA46-4BBE-8EFA-96A4D0A2A4B6}" type="presOf" srcId="{0F9EAA10-403B-49D7-8893-491040D1ABF5}" destId="{D9A273D6-AB12-4C7D-AD05-DBDE0DAF1047}" srcOrd="0" destOrd="0" presId="urn:microsoft.com/office/officeart/2005/8/layout/chevron1"/>
    <dgm:cxn modelId="{28D76AAD-1137-4EDF-B749-DA06FBDBBBA5}" type="presOf" srcId="{33BAE72F-B4D3-42E2-8D0D-585F48C8168E}" destId="{69E2A202-3806-4E79-8275-4191131013D5}" srcOrd="0" destOrd="0" presId="urn:microsoft.com/office/officeart/2005/8/layout/chevron1"/>
    <dgm:cxn modelId="{31F96815-D5DB-402A-9A8F-C3C5C2210EAB}" type="presOf" srcId="{2B560B4D-191A-4B0A-97D7-2E0DDBE79317}" destId="{905D5CDD-240B-4EB0-A47A-B3B62E96EF21}" srcOrd="0" destOrd="0" presId="urn:microsoft.com/office/officeart/2005/8/layout/chevron1"/>
    <dgm:cxn modelId="{D65912EB-42E8-4296-8888-579A03323567}" srcId="{2B560B4D-191A-4B0A-97D7-2E0DDBE79317}" destId="{0F9EAA10-403B-49D7-8893-491040D1ABF5}" srcOrd="1" destOrd="0" parTransId="{1B3A187A-16DC-4DE9-B4D5-8EEA8F864A82}" sibTransId="{E5BB312D-3508-46D6-B61C-6C9307BE4999}"/>
    <dgm:cxn modelId="{57ECE991-BE36-4819-AB96-2DF30EE940F7}" type="presParOf" srcId="{905D5CDD-240B-4EB0-A47A-B3B62E96EF21}" destId="{968A9FA8-207B-4C38-8AAF-DD3DEC2E1AE4}" srcOrd="0" destOrd="0" presId="urn:microsoft.com/office/officeart/2005/8/layout/chevron1"/>
    <dgm:cxn modelId="{66BD33E8-AF74-45A2-AA66-47150A1EBFEF}" type="presParOf" srcId="{905D5CDD-240B-4EB0-A47A-B3B62E96EF21}" destId="{D6127684-E85B-44C7-9137-B1A0F704A3D1}" srcOrd="1" destOrd="0" presId="urn:microsoft.com/office/officeart/2005/8/layout/chevron1"/>
    <dgm:cxn modelId="{0FCE17AF-B290-4107-9B76-D4814AAAB0F0}" type="presParOf" srcId="{905D5CDD-240B-4EB0-A47A-B3B62E96EF21}" destId="{D9A273D6-AB12-4C7D-AD05-DBDE0DAF1047}" srcOrd="2" destOrd="0" presId="urn:microsoft.com/office/officeart/2005/8/layout/chevron1"/>
    <dgm:cxn modelId="{4B2174BD-B311-4401-A4E7-BE3B6EFF5D85}" type="presParOf" srcId="{905D5CDD-240B-4EB0-A47A-B3B62E96EF21}" destId="{A8CB5323-A9A2-4055-8C0C-6FD5F14A5B3B}" srcOrd="3" destOrd="0" presId="urn:microsoft.com/office/officeart/2005/8/layout/chevron1"/>
    <dgm:cxn modelId="{D7188C46-D116-41A2-8D29-2BD34B560C7F}" type="presParOf" srcId="{905D5CDD-240B-4EB0-A47A-B3B62E96EF21}" destId="{69E2A202-3806-4E79-8275-4191131013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A9FA8-207B-4C38-8AAF-DD3DEC2E1AE4}">
      <dsp:nvSpPr>
        <dsp:cNvPr id="0" name=""/>
        <dsp:cNvSpPr/>
      </dsp:nvSpPr>
      <dsp:spPr>
        <a:xfrm>
          <a:off x="4640" y="4149254"/>
          <a:ext cx="5653854" cy="22615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Administrative controls</a:t>
          </a:r>
          <a:endParaRPr lang="en-US" sz="3100" kern="1200" dirty="0"/>
        </a:p>
      </dsp:txBody>
      <dsp:txXfrm>
        <a:off x="1135411" y="4149254"/>
        <a:ext cx="3392313" cy="2261541"/>
      </dsp:txXfrm>
    </dsp:sp>
    <dsp:sp modelId="{D9A273D6-AB12-4C7D-AD05-DBDE0DAF1047}">
      <dsp:nvSpPr>
        <dsp:cNvPr id="0" name=""/>
        <dsp:cNvSpPr/>
      </dsp:nvSpPr>
      <dsp:spPr>
        <a:xfrm>
          <a:off x="5093110" y="4149254"/>
          <a:ext cx="5653854" cy="2261541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Environmental controls</a:t>
          </a:r>
          <a:endParaRPr lang="en-US" sz="3100" kern="1200" dirty="0"/>
        </a:p>
      </dsp:txBody>
      <dsp:txXfrm>
        <a:off x="6223881" y="4149254"/>
        <a:ext cx="3392313" cy="2261541"/>
      </dsp:txXfrm>
    </dsp:sp>
    <dsp:sp modelId="{69E2A202-3806-4E79-8275-4191131013D5}">
      <dsp:nvSpPr>
        <dsp:cNvPr id="0" name=""/>
        <dsp:cNvSpPr/>
      </dsp:nvSpPr>
      <dsp:spPr>
        <a:xfrm>
          <a:off x="10181579" y="4149254"/>
          <a:ext cx="5653854" cy="226154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Personal protective equipment/practice</a:t>
          </a:r>
          <a:endParaRPr lang="en-US" sz="3100" kern="1200" dirty="0"/>
        </a:p>
      </dsp:txBody>
      <dsp:txXfrm>
        <a:off x="11312350" y="4149254"/>
        <a:ext cx="3392313" cy="2261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1312-3503-4FA7-A757-41E846CB2ACE}" type="datetimeFigureOut">
              <a:rPr lang="en-ZA" smtClean="0"/>
              <a:t>17/02/2020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1225550"/>
            <a:ext cx="48498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16463"/>
            <a:ext cx="5389563" cy="38576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38BB-370E-42DC-81DD-57E3BEAE99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166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38BB-370E-42DC-81DD-57E3BEAE995E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674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2009" y="2651323"/>
            <a:ext cx="20196096" cy="5640152"/>
          </a:xfrm>
        </p:spPr>
        <p:txBody>
          <a:bodyPr anchor="b"/>
          <a:lstStyle>
            <a:lvl1pPr algn="ctr">
              <a:defRPr sz="1417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014" y="8508981"/>
            <a:ext cx="17820085" cy="3911355"/>
          </a:xfrm>
        </p:spPr>
        <p:txBody>
          <a:bodyPr/>
          <a:lstStyle>
            <a:lvl1pPr marL="0" indent="0" algn="ctr">
              <a:buNone/>
              <a:defRPr sz="5670"/>
            </a:lvl1pPr>
            <a:lvl2pPr marL="1080044" indent="0" algn="ctr">
              <a:buNone/>
              <a:defRPr sz="4725"/>
            </a:lvl2pPr>
            <a:lvl3pPr marL="2160087" indent="0" algn="ctr">
              <a:buNone/>
              <a:defRPr sz="4252"/>
            </a:lvl3pPr>
            <a:lvl4pPr marL="3240131" indent="0" algn="ctr">
              <a:buNone/>
              <a:defRPr sz="3780"/>
            </a:lvl4pPr>
            <a:lvl5pPr marL="4320174" indent="0" algn="ctr">
              <a:buNone/>
              <a:defRPr sz="3780"/>
            </a:lvl5pPr>
            <a:lvl6pPr marL="5400218" indent="0" algn="ctr">
              <a:buNone/>
              <a:defRPr sz="3780"/>
            </a:lvl6pPr>
            <a:lvl7pPr marL="6480261" indent="0" algn="ctr">
              <a:buNone/>
              <a:defRPr sz="3780"/>
            </a:lvl7pPr>
            <a:lvl8pPr marL="7560305" indent="0" algn="ctr">
              <a:buNone/>
              <a:defRPr sz="3780"/>
            </a:lvl8pPr>
            <a:lvl9pPr marL="8640348" indent="0" algn="ctr">
              <a:buNone/>
              <a:defRPr sz="37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03332" y="862524"/>
            <a:ext cx="5123274" cy="137291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509" y="862524"/>
            <a:ext cx="15072822" cy="137291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1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134" y="4038864"/>
            <a:ext cx="20493097" cy="6738931"/>
          </a:xfrm>
        </p:spPr>
        <p:txBody>
          <a:bodyPr anchor="b"/>
          <a:lstStyle>
            <a:lvl1pPr>
              <a:defRPr sz="1417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1134" y="10841548"/>
            <a:ext cx="20493097" cy="3543845"/>
          </a:xfrm>
        </p:spPr>
        <p:txBody>
          <a:bodyPr/>
          <a:lstStyle>
            <a:lvl1pPr marL="0" indent="0">
              <a:buNone/>
              <a:defRPr sz="5670">
                <a:solidFill>
                  <a:schemeClr val="tx1"/>
                </a:solidFill>
              </a:defRPr>
            </a:lvl1pPr>
            <a:lvl2pPr marL="1080044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2pPr>
            <a:lvl3pPr marL="2160087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4013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2017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218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26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603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40348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508" y="4312617"/>
            <a:ext cx="10098048" cy="102790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8557" y="4312617"/>
            <a:ext cx="10098048" cy="102790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3" y="862527"/>
            <a:ext cx="20493097" cy="31313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6605" y="3971359"/>
            <a:ext cx="10051640" cy="1946301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044" indent="0">
              <a:buNone/>
              <a:defRPr sz="4725" b="1"/>
            </a:lvl2pPr>
            <a:lvl3pPr marL="2160087" indent="0">
              <a:buNone/>
              <a:defRPr sz="4252" b="1"/>
            </a:lvl3pPr>
            <a:lvl4pPr marL="3240131" indent="0">
              <a:buNone/>
              <a:defRPr sz="3780" b="1"/>
            </a:lvl4pPr>
            <a:lvl5pPr marL="4320174" indent="0">
              <a:buNone/>
              <a:defRPr sz="3780" b="1"/>
            </a:lvl5pPr>
            <a:lvl6pPr marL="5400218" indent="0">
              <a:buNone/>
              <a:defRPr sz="3780" b="1"/>
            </a:lvl6pPr>
            <a:lvl7pPr marL="6480261" indent="0">
              <a:buNone/>
              <a:defRPr sz="3780" b="1"/>
            </a:lvl7pPr>
            <a:lvl8pPr marL="7560305" indent="0">
              <a:buNone/>
              <a:defRPr sz="3780" b="1"/>
            </a:lvl8pPr>
            <a:lvl9pPr marL="8640348" indent="0">
              <a:buNone/>
              <a:defRPr sz="37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6605" y="5917660"/>
            <a:ext cx="10051640" cy="8703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28558" y="3971359"/>
            <a:ext cx="10101143" cy="1946301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044" indent="0">
              <a:buNone/>
              <a:defRPr sz="4725" b="1"/>
            </a:lvl2pPr>
            <a:lvl3pPr marL="2160087" indent="0">
              <a:buNone/>
              <a:defRPr sz="4252" b="1"/>
            </a:lvl3pPr>
            <a:lvl4pPr marL="3240131" indent="0">
              <a:buNone/>
              <a:defRPr sz="3780" b="1"/>
            </a:lvl4pPr>
            <a:lvl5pPr marL="4320174" indent="0">
              <a:buNone/>
              <a:defRPr sz="3780" b="1"/>
            </a:lvl5pPr>
            <a:lvl6pPr marL="5400218" indent="0">
              <a:buNone/>
              <a:defRPr sz="3780" b="1"/>
            </a:lvl6pPr>
            <a:lvl7pPr marL="6480261" indent="0">
              <a:buNone/>
              <a:defRPr sz="3780" b="1"/>
            </a:lvl7pPr>
            <a:lvl8pPr marL="7560305" indent="0">
              <a:buNone/>
              <a:defRPr sz="3780" b="1"/>
            </a:lvl8pPr>
            <a:lvl9pPr marL="8640348" indent="0">
              <a:buNone/>
              <a:defRPr sz="37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28558" y="5917660"/>
            <a:ext cx="10101143" cy="8703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4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2" y="1080029"/>
            <a:ext cx="7663255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143" y="2332567"/>
            <a:ext cx="12028557" cy="11512811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70"/>
            </a:lvl3pPr>
            <a:lvl4pPr>
              <a:defRPr sz="4725"/>
            </a:lvl4pPr>
            <a:lvl5pPr>
              <a:defRPr sz="4725"/>
            </a:lvl5pPr>
            <a:lvl6pPr>
              <a:defRPr sz="4725"/>
            </a:lvl6pPr>
            <a:lvl7pPr>
              <a:defRPr sz="4725"/>
            </a:lvl7pPr>
            <a:lvl8pPr>
              <a:defRPr sz="4725"/>
            </a:lvl8pPr>
            <a:lvl9pPr>
              <a:defRPr sz="47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2" y="4860131"/>
            <a:ext cx="7663255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80044" indent="0">
              <a:buNone/>
              <a:defRPr sz="3307"/>
            </a:lvl2pPr>
            <a:lvl3pPr marL="2160087" indent="0">
              <a:buNone/>
              <a:defRPr sz="2835"/>
            </a:lvl3pPr>
            <a:lvl4pPr marL="3240131" indent="0">
              <a:buNone/>
              <a:defRPr sz="2362"/>
            </a:lvl4pPr>
            <a:lvl5pPr marL="4320174" indent="0">
              <a:buNone/>
              <a:defRPr sz="2362"/>
            </a:lvl5pPr>
            <a:lvl6pPr marL="5400218" indent="0">
              <a:buNone/>
              <a:defRPr sz="2362"/>
            </a:lvl6pPr>
            <a:lvl7pPr marL="6480261" indent="0">
              <a:buNone/>
              <a:defRPr sz="2362"/>
            </a:lvl7pPr>
            <a:lvl8pPr marL="7560305" indent="0">
              <a:buNone/>
              <a:defRPr sz="2362"/>
            </a:lvl8pPr>
            <a:lvl9pPr marL="8640348" indent="0">
              <a:buNone/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8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602" y="1080029"/>
            <a:ext cx="7663255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1143" y="2332567"/>
            <a:ext cx="12028557" cy="11512811"/>
          </a:xfrm>
        </p:spPr>
        <p:txBody>
          <a:bodyPr anchor="t"/>
          <a:lstStyle>
            <a:lvl1pPr marL="0" indent="0">
              <a:buNone/>
              <a:defRPr sz="7559"/>
            </a:lvl1pPr>
            <a:lvl2pPr marL="1080044" indent="0">
              <a:buNone/>
              <a:defRPr sz="6614"/>
            </a:lvl2pPr>
            <a:lvl3pPr marL="2160087" indent="0">
              <a:buNone/>
              <a:defRPr sz="5670"/>
            </a:lvl3pPr>
            <a:lvl4pPr marL="3240131" indent="0">
              <a:buNone/>
              <a:defRPr sz="4725"/>
            </a:lvl4pPr>
            <a:lvl5pPr marL="4320174" indent="0">
              <a:buNone/>
              <a:defRPr sz="4725"/>
            </a:lvl5pPr>
            <a:lvl6pPr marL="5400218" indent="0">
              <a:buNone/>
              <a:defRPr sz="4725"/>
            </a:lvl6pPr>
            <a:lvl7pPr marL="6480261" indent="0">
              <a:buNone/>
              <a:defRPr sz="4725"/>
            </a:lvl7pPr>
            <a:lvl8pPr marL="7560305" indent="0">
              <a:buNone/>
              <a:defRPr sz="4725"/>
            </a:lvl8pPr>
            <a:lvl9pPr marL="8640348" indent="0">
              <a:buNone/>
              <a:defRPr sz="47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6602" y="4860131"/>
            <a:ext cx="7663255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80044" indent="0">
              <a:buNone/>
              <a:defRPr sz="3307"/>
            </a:lvl2pPr>
            <a:lvl3pPr marL="2160087" indent="0">
              <a:buNone/>
              <a:defRPr sz="2835"/>
            </a:lvl3pPr>
            <a:lvl4pPr marL="3240131" indent="0">
              <a:buNone/>
              <a:defRPr sz="2362"/>
            </a:lvl4pPr>
            <a:lvl5pPr marL="4320174" indent="0">
              <a:buNone/>
              <a:defRPr sz="2362"/>
            </a:lvl5pPr>
            <a:lvl6pPr marL="5400218" indent="0">
              <a:buNone/>
              <a:defRPr sz="2362"/>
            </a:lvl6pPr>
            <a:lvl7pPr marL="6480261" indent="0">
              <a:buNone/>
              <a:defRPr sz="2362"/>
            </a:lvl7pPr>
            <a:lvl8pPr marL="7560305" indent="0">
              <a:buNone/>
              <a:defRPr sz="2362"/>
            </a:lvl8pPr>
            <a:lvl9pPr marL="8640348" indent="0">
              <a:buNone/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4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508" y="862527"/>
            <a:ext cx="2049309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508" y="4312617"/>
            <a:ext cx="2049309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3508" y="15015410"/>
            <a:ext cx="5346025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FF24-088E-4407-B980-29F8043B03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0538" y="15015410"/>
            <a:ext cx="8019038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80580" y="15015410"/>
            <a:ext cx="5346025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2340B-31AE-46B4-A9BF-C0D1AF30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60087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22" indent="-540022" algn="l" defTabSz="2160087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20065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700109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2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60196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40240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20283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100327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80370" indent="-540022" algn="l" defTabSz="2160087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80044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60087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40131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20174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400218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80261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60305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40348" algn="l" defTabSz="2160087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v.uk/government/publications/covid-19-guidance-for-staff-in-the-transport-sector/covid-19-guidance-for-staff-in-the-transport-secto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gov.uk/government/publications/covid-19-guidance-for-staff-in-the-transport-sector/covid-19-guidance-for-staff-in-the-transport-secto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v.uk/government/publications/covid-19-guidance-for-staff-in-the-transport-sector/covid-19-guidance-for-staff-in-the-transport-sector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451" y="7156602"/>
            <a:ext cx="20196096" cy="2140527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ZA" sz="9600" b="1" dirty="0" smtClean="0"/>
              <a:t/>
            </a:r>
            <a:br>
              <a:rPr lang="en-ZA" sz="9600" b="1" dirty="0" smtClean="0"/>
            </a:br>
            <a:r>
              <a:rPr lang="en-ZA" sz="9600" b="1" dirty="0"/>
              <a:t/>
            </a:r>
            <a:br>
              <a:rPr lang="en-ZA" sz="9600" b="1" dirty="0"/>
            </a:br>
            <a:r>
              <a:rPr lang="en-ZA" sz="9600" b="1" dirty="0" smtClean="0"/>
              <a:t/>
            </a:r>
            <a:br>
              <a:rPr lang="en-ZA" sz="9600" b="1" dirty="0" smtClean="0"/>
            </a:br>
            <a:r>
              <a:rPr lang="en-ZA" sz="9600" b="1" dirty="0"/>
              <a:t/>
            </a:r>
            <a:br>
              <a:rPr lang="en-ZA" sz="9600" b="1" dirty="0"/>
            </a:br>
            <a:r>
              <a:rPr lang="en-ZA" sz="12800" b="1" dirty="0" smtClean="0">
                <a:latin typeface="+mn-lt"/>
              </a:rPr>
              <a:t>Infection prevention and control  of COVID in ports</a:t>
            </a:r>
            <a:endParaRPr lang="en-ZA" sz="247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342" y="13626637"/>
            <a:ext cx="5766027" cy="1922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46" y="13038741"/>
            <a:ext cx="5617029" cy="31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9600" dirty="0" smtClean="0"/>
              <a:t>How are diseases transmitted from person-to-person?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27" y="5172476"/>
            <a:ext cx="3307589" cy="2542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138" y="6875096"/>
            <a:ext cx="2115057" cy="371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5031" y="8685230"/>
            <a:ext cx="3339404" cy="3293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1586" y="13124786"/>
            <a:ext cx="2225954" cy="2254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9256" y="8128066"/>
            <a:ext cx="4800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Direct contact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Touching an ill persons or a contaminated surface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agents of diarrhoea, skin infections, common cold, </a:t>
            </a:r>
            <a:r>
              <a:rPr lang="en-ZA" sz="2835" dirty="0" err="1"/>
              <a:t>ebola</a:t>
            </a:r>
            <a:r>
              <a:rPr lang="en-ZA" sz="2835" dirty="0"/>
              <a:t> </a:t>
            </a:r>
            <a:r>
              <a:rPr lang="en-ZA" sz="2835" dirty="0" smtClean="0"/>
              <a:t>virus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endParaRPr lang="en-ZA" sz="3307" dirty="0"/>
          </a:p>
          <a:p>
            <a:pPr>
              <a:lnSpc>
                <a:spcPts val="2362"/>
              </a:lnSpc>
            </a:pPr>
            <a:r>
              <a:rPr lang="en-ZA" sz="3307" b="1" dirty="0"/>
              <a:t>Control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Gloves, +/- gowns, masks, visors (to prevent mucous membrane splashes, contamination of clothing)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56920" y="10541531"/>
            <a:ext cx="1057529" cy="1064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252"/>
          </a:p>
        </p:txBody>
      </p:sp>
      <p:sp>
        <p:nvSpPr>
          <p:cNvPr id="12" name="TextBox 11"/>
          <p:cNvSpPr txBox="1"/>
          <p:nvPr/>
        </p:nvSpPr>
        <p:spPr>
          <a:xfrm>
            <a:off x="7219489" y="10707780"/>
            <a:ext cx="5885542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Droplet transmission 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Inhaling droplets (up to 1/4mm in diameter)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Persons within 2m radius are at risk. On aircraft, 2 rows behind and in front</a:t>
            </a:r>
          </a:p>
          <a:p>
            <a:pPr marL="675027" indent="-675027">
              <a:lnSpc>
                <a:spcPts val="2835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agents of bacterial pneumonia, Neisseria </a:t>
            </a:r>
            <a:r>
              <a:rPr lang="en-ZA" sz="2835" dirty="0" err="1"/>
              <a:t>meningitidis</a:t>
            </a:r>
            <a:r>
              <a:rPr lang="en-ZA" sz="2835" dirty="0"/>
              <a:t> </a:t>
            </a:r>
            <a:endParaRPr lang="en-ZA" sz="2835" dirty="0" smtClean="0"/>
          </a:p>
          <a:p>
            <a:pPr>
              <a:lnSpc>
                <a:spcPts val="2835"/>
              </a:lnSpc>
            </a:pPr>
            <a:endParaRPr lang="en-ZA" sz="3307" dirty="0"/>
          </a:p>
          <a:p>
            <a:pPr>
              <a:lnSpc>
                <a:spcPts val="2835"/>
              </a:lnSpc>
            </a:pPr>
            <a:r>
              <a:rPr lang="en-ZA" sz="3307" b="1" dirty="0"/>
              <a:t>Control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Gloves, surgical masks, +/- gowns, masks, visors (to prevent mucous membrane splashes, contamination of clothing)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11065" y="4352769"/>
            <a:ext cx="7038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Airborne transmission 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Inhaling droplets </a:t>
            </a:r>
            <a:r>
              <a:rPr lang="en-ZA" sz="2835" dirty="0" err="1"/>
              <a:t>nurclei</a:t>
            </a:r>
            <a:r>
              <a:rPr lang="en-ZA" sz="2835" dirty="0"/>
              <a:t> (10-20um in diameter)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Persons breathing the same air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influenza, measles, chickenpox, </a:t>
            </a:r>
            <a:endParaRPr lang="en-ZA" sz="2835" dirty="0" smtClean="0"/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endParaRPr lang="en-ZA" sz="2835" b="1" dirty="0"/>
          </a:p>
          <a:p>
            <a:pPr>
              <a:lnSpc>
                <a:spcPts val="2362"/>
              </a:lnSpc>
            </a:pPr>
            <a:r>
              <a:rPr lang="en-ZA" sz="3307" b="1" dirty="0" smtClean="0"/>
              <a:t>Control</a:t>
            </a:r>
            <a:endParaRPr lang="en-ZA" sz="3307" b="1" dirty="0"/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Gloves, N95 masks, +/- gowns, masks, visors (to prevent mucous membrane splashes, contamination of clothing)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95182" y="9488686"/>
            <a:ext cx="4198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Vector transmission 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Contact with vector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malaria, dengue, </a:t>
            </a:r>
            <a:r>
              <a:rPr lang="en-ZA" sz="2835" dirty="0" err="1"/>
              <a:t>Zika</a:t>
            </a:r>
            <a:r>
              <a:rPr lang="en-ZA" sz="2835" dirty="0"/>
              <a:t>, </a:t>
            </a:r>
            <a:endParaRPr lang="en-ZA" sz="3307" dirty="0"/>
          </a:p>
          <a:p>
            <a:pPr>
              <a:lnSpc>
                <a:spcPts val="2362"/>
              </a:lnSpc>
            </a:pPr>
            <a:endParaRPr lang="en-ZA" sz="3307" dirty="0"/>
          </a:p>
          <a:p>
            <a:pPr>
              <a:lnSpc>
                <a:spcPts val="2362"/>
              </a:lnSpc>
            </a:pPr>
            <a:r>
              <a:rPr lang="en-ZA" sz="3307" b="1" dirty="0"/>
              <a:t>Control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Prevent/eliminate exposure to vector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Chemoprophylaxis if possible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37823" y="5172476"/>
            <a:ext cx="1958979" cy="17026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7141" y="3637507"/>
            <a:ext cx="5051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600" b="1" dirty="0" smtClean="0">
                <a:solidFill>
                  <a:srgbClr val="FF0000"/>
                </a:solidFill>
              </a:rPr>
              <a:t>Coronavirus</a:t>
            </a:r>
            <a:endParaRPr lang="en-ZA" sz="6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860388" y="4039641"/>
            <a:ext cx="3595569" cy="37451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105031" y="4262990"/>
            <a:ext cx="4903569" cy="32598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74248" y="9465990"/>
            <a:ext cx="3595569" cy="37451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618891" y="9689339"/>
            <a:ext cx="4903569" cy="32598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0400" dirty="0"/>
              <a:t>How are diseases transmitted from person-to-person?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508" y="5254679"/>
            <a:ext cx="7304849" cy="9336967"/>
          </a:xfrm>
        </p:spPr>
        <p:txBody>
          <a:bodyPr>
            <a:normAutofit/>
          </a:bodyPr>
          <a:lstStyle/>
          <a:p>
            <a:r>
              <a:rPr lang="en-ZA" sz="6600" dirty="0" smtClean="0"/>
              <a:t>Survival in the environment depends on</a:t>
            </a:r>
          </a:p>
          <a:p>
            <a:pPr lvl="1"/>
            <a:r>
              <a:rPr lang="en-ZA" sz="5400" dirty="0" smtClean="0"/>
              <a:t>pH</a:t>
            </a:r>
          </a:p>
          <a:p>
            <a:pPr lvl="1"/>
            <a:r>
              <a:rPr lang="en-ZA" sz="5400" dirty="0" err="1" smtClean="0"/>
              <a:t>Innoculum</a:t>
            </a:r>
            <a:r>
              <a:rPr lang="en-ZA" sz="5400" dirty="0" smtClean="0"/>
              <a:t> size</a:t>
            </a:r>
          </a:p>
          <a:p>
            <a:pPr lvl="1"/>
            <a:r>
              <a:rPr lang="en-ZA" sz="5400" dirty="0" smtClean="0"/>
              <a:t>Dryness</a:t>
            </a:r>
          </a:p>
          <a:p>
            <a:pPr lvl="1"/>
            <a:r>
              <a:rPr lang="en-ZA" sz="5400" dirty="0" smtClean="0"/>
              <a:t>Temperature</a:t>
            </a:r>
          </a:p>
          <a:p>
            <a:pPr lvl="1"/>
            <a:r>
              <a:rPr lang="en-ZA" sz="5400" dirty="0" smtClean="0"/>
              <a:t>Exposure to disinfectants</a:t>
            </a:r>
            <a:endParaRPr lang="en-ZA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076" y="2428195"/>
            <a:ext cx="11275570" cy="7751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16" y="11578916"/>
            <a:ext cx="16636400" cy="288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982789" y="12363324"/>
            <a:ext cx="16406948" cy="1352676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090267" y="13624140"/>
            <a:ext cx="12589619" cy="1352676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762" y="7397896"/>
            <a:ext cx="10387688" cy="394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0267406" y="8275861"/>
            <a:ext cx="10154044" cy="1862775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84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9600" dirty="0" smtClean="0"/>
              <a:t>How are diseases transmitted from person-to-person?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527" y="5172476"/>
            <a:ext cx="3307589" cy="2542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138" y="6875096"/>
            <a:ext cx="2115057" cy="371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5031" y="8685230"/>
            <a:ext cx="3339404" cy="3293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1586" y="13124786"/>
            <a:ext cx="2225954" cy="2254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9256" y="8128066"/>
            <a:ext cx="4800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Direct contact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Touching an ill persons or a contaminated surface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agents of diarrhoea, skin infections, common cold, </a:t>
            </a:r>
            <a:r>
              <a:rPr lang="en-ZA" sz="2835" dirty="0" err="1"/>
              <a:t>ebola</a:t>
            </a:r>
            <a:r>
              <a:rPr lang="en-ZA" sz="2835" dirty="0"/>
              <a:t> </a:t>
            </a:r>
            <a:r>
              <a:rPr lang="en-ZA" sz="2835" dirty="0" smtClean="0"/>
              <a:t>virus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endParaRPr lang="en-ZA" sz="3307" dirty="0"/>
          </a:p>
          <a:p>
            <a:pPr>
              <a:lnSpc>
                <a:spcPts val="2362"/>
              </a:lnSpc>
            </a:pPr>
            <a:r>
              <a:rPr lang="en-ZA" sz="3307" b="1" dirty="0"/>
              <a:t>Control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Gloves, +/- gowns, masks, visors (to prevent mucous membrane splashes, contamination of clothing)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56920" y="10541531"/>
            <a:ext cx="1057529" cy="1064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252"/>
          </a:p>
        </p:txBody>
      </p:sp>
      <p:sp>
        <p:nvSpPr>
          <p:cNvPr id="12" name="TextBox 11"/>
          <p:cNvSpPr txBox="1"/>
          <p:nvPr/>
        </p:nvSpPr>
        <p:spPr>
          <a:xfrm>
            <a:off x="7219489" y="10707780"/>
            <a:ext cx="5885542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Droplet transmission 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Inhaling droplets (up to 1/4mm in diameter)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Persons within 2m radius are at risk. On aircraft, 2 rows behind and in front</a:t>
            </a:r>
          </a:p>
          <a:p>
            <a:pPr marL="675027" indent="-675027">
              <a:lnSpc>
                <a:spcPts val="2835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agents of bacterial pneumonia, Neisseria </a:t>
            </a:r>
            <a:r>
              <a:rPr lang="en-ZA" sz="2835" dirty="0" err="1"/>
              <a:t>meningitidis</a:t>
            </a:r>
            <a:r>
              <a:rPr lang="en-ZA" sz="2835" dirty="0"/>
              <a:t> </a:t>
            </a:r>
            <a:endParaRPr lang="en-ZA" sz="2835" dirty="0" smtClean="0"/>
          </a:p>
          <a:p>
            <a:pPr>
              <a:lnSpc>
                <a:spcPts val="2835"/>
              </a:lnSpc>
            </a:pPr>
            <a:endParaRPr lang="en-ZA" sz="3307" dirty="0"/>
          </a:p>
          <a:p>
            <a:pPr>
              <a:lnSpc>
                <a:spcPts val="2835"/>
              </a:lnSpc>
            </a:pPr>
            <a:r>
              <a:rPr lang="en-ZA" sz="3307" b="1" dirty="0"/>
              <a:t>Control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Gloves, surgical masks, +/- gowns, masks, visors (to prevent mucous membrane splashes, contamination of clothing)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11065" y="4352769"/>
            <a:ext cx="7038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Airborne transmission 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Inhaling droplets </a:t>
            </a:r>
            <a:r>
              <a:rPr lang="en-ZA" sz="2835" dirty="0" err="1"/>
              <a:t>nurclei</a:t>
            </a:r>
            <a:r>
              <a:rPr lang="en-ZA" sz="2835" dirty="0"/>
              <a:t> (10-20um in diameter)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Persons breathing the same air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influenza, measles, chickenpox, </a:t>
            </a:r>
            <a:endParaRPr lang="en-ZA" sz="2835" dirty="0" smtClean="0"/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endParaRPr lang="en-ZA" sz="2835" b="1" dirty="0"/>
          </a:p>
          <a:p>
            <a:pPr>
              <a:lnSpc>
                <a:spcPts val="2362"/>
              </a:lnSpc>
            </a:pPr>
            <a:r>
              <a:rPr lang="en-ZA" sz="3307" b="1" dirty="0" smtClean="0"/>
              <a:t>Control</a:t>
            </a:r>
            <a:endParaRPr lang="en-ZA" sz="3307" b="1" dirty="0"/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Gloves, N95 masks, +/- gowns, masks, visors (to prevent mucous membrane splashes, contamination of clothing)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95182" y="9488686"/>
            <a:ext cx="4198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Vector transmission 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Contact with vector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malaria, dengue, </a:t>
            </a:r>
            <a:r>
              <a:rPr lang="en-ZA" sz="2835" dirty="0" err="1"/>
              <a:t>Zika</a:t>
            </a:r>
            <a:r>
              <a:rPr lang="en-ZA" sz="2835" dirty="0"/>
              <a:t>, </a:t>
            </a:r>
            <a:endParaRPr lang="en-ZA" sz="3307" dirty="0"/>
          </a:p>
          <a:p>
            <a:pPr>
              <a:lnSpc>
                <a:spcPts val="2362"/>
              </a:lnSpc>
            </a:pPr>
            <a:endParaRPr lang="en-ZA" sz="3307" dirty="0"/>
          </a:p>
          <a:p>
            <a:pPr>
              <a:lnSpc>
                <a:spcPts val="2362"/>
              </a:lnSpc>
            </a:pPr>
            <a:r>
              <a:rPr lang="en-ZA" sz="3307" b="1" dirty="0"/>
              <a:t>Control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Prevent/eliminate exposure to vector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Chemoprophylaxis if possible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37823" y="5172476"/>
            <a:ext cx="1958979" cy="17026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7141" y="3637507"/>
            <a:ext cx="5051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600" b="1" dirty="0" smtClean="0">
                <a:solidFill>
                  <a:srgbClr val="FF0000"/>
                </a:solidFill>
              </a:rPr>
              <a:t>Coronavirus</a:t>
            </a:r>
            <a:endParaRPr lang="en-ZA" sz="6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860388" y="4039641"/>
            <a:ext cx="3595569" cy="37451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105031" y="4262990"/>
            <a:ext cx="4903569" cy="32598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74248" y="9465990"/>
            <a:ext cx="3595569" cy="37451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618891" y="9689339"/>
            <a:ext cx="4903569" cy="325987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93116" y="5324876"/>
            <a:ext cx="2597107" cy="1615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7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Principles of infection prevention and control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010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80044" lvl="1" indent="0" algn="ctr">
              <a:buNone/>
            </a:pPr>
            <a:r>
              <a:rPr lang="en-ZA" dirty="0"/>
              <a:t>The Wells-Riley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D607-D2C7-41D7-BCF8-83CDC46CF7F3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553157" y="5598723"/>
            <a:ext cx="14512416" cy="6661556"/>
            <a:chOff x="1631" y="-122"/>
            <a:chExt cx="4154" cy="237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31" y="-122"/>
              <a:ext cx="406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4725" b="1" dirty="0"/>
                <a:t>Risk of infection following exposure depends on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686" y="695"/>
              <a:ext cx="1056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725" dirty="0"/>
                <a:t>Particles</a:t>
              </a:r>
            </a:p>
            <a:p>
              <a:r>
                <a:rPr lang="en-US" sz="4725" dirty="0"/>
                <a:t>Volume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768" y="842"/>
              <a:ext cx="14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4725" dirty="0"/>
                <a:t>x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048" y="795"/>
              <a:ext cx="158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4725" dirty="0"/>
                <a:t>Exposure time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40" y="1589"/>
              <a:ext cx="895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sz="3780" dirty="0"/>
                <a:t>Particles:</a:t>
              </a:r>
            </a:p>
            <a:p>
              <a:pPr algn="just"/>
              <a:r>
                <a:rPr lang="en-US" sz="3780" dirty="0"/>
                <a:t>Volume:</a:t>
              </a:r>
            </a:p>
            <a:p>
              <a:pPr algn="just"/>
              <a:r>
                <a:rPr lang="en-US" sz="3780" dirty="0"/>
                <a:t>Exposure time: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912" y="1594"/>
              <a:ext cx="2873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en-US" sz="3780" dirty="0"/>
                <a:t>Production of infectious droplet nuclei</a:t>
              </a:r>
            </a:p>
            <a:p>
              <a:pPr algn="just"/>
              <a:r>
                <a:rPr lang="en-US" sz="3780" dirty="0"/>
                <a:t>Volume of air and ventilation</a:t>
              </a:r>
            </a:p>
            <a:p>
              <a:pPr algn="just"/>
              <a:r>
                <a:rPr lang="en-US" sz="3780" dirty="0"/>
                <a:t>Duration of exposure to contaminated air 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393588" y="8767092"/>
            <a:ext cx="34020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164433" y="1641222"/>
            <a:ext cx="19440525" cy="2700073"/>
          </a:xfrm>
        </p:spPr>
        <p:txBody>
          <a:bodyPr>
            <a:normAutofit/>
          </a:bodyPr>
          <a:lstStyle/>
          <a:p>
            <a:r>
              <a:rPr lang="en-ZA" sz="10400" dirty="0" smtClean="0"/>
              <a:t>Principles of infection control</a:t>
            </a:r>
            <a:endParaRPr lang="en-ZA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096580" y="7351372"/>
            <a:ext cx="1508512" cy="71964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04545" y="4984752"/>
            <a:ext cx="50931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780" dirty="0">
                <a:solidFill>
                  <a:srgbClr val="FF0000"/>
                </a:solidFill>
              </a:rPr>
              <a:t>Eradicate the particles by</a:t>
            </a:r>
          </a:p>
          <a:p>
            <a:pPr marL="675027" indent="-675027">
              <a:buFont typeface="Arial" panose="020B0604020202020204" pitchFamily="34" charset="0"/>
              <a:buChar char="•"/>
            </a:pPr>
            <a:r>
              <a:rPr lang="en-ZA" sz="3780" dirty="0">
                <a:solidFill>
                  <a:srgbClr val="FF0000"/>
                </a:solidFill>
              </a:rPr>
              <a:t>Teach cough hygiene</a:t>
            </a:r>
          </a:p>
          <a:p>
            <a:pPr marL="675027" indent="-675027">
              <a:buFont typeface="Arial" panose="020B0604020202020204" pitchFamily="34" charset="0"/>
              <a:buChar char="•"/>
            </a:pPr>
            <a:r>
              <a:rPr lang="en-ZA" sz="3780" dirty="0" smtClean="0">
                <a:solidFill>
                  <a:srgbClr val="FF0000"/>
                </a:solidFill>
              </a:rPr>
              <a:t>Giving people who cough a surgical mask</a:t>
            </a:r>
            <a:endParaRPr lang="en-ZA" sz="3780" dirty="0">
              <a:solidFill>
                <a:srgbClr val="FF0000"/>
              </a:solidFill>
            </a:endParaRPr>
          </a:p>
          <a:p>
            <a:pPr marL="675027" indent="-675027">
              <a:buFont typeface="Arial" panose="020B0604020202020204" pitchFamily="34" charset="0"/>
              <a:buChar char="•"/>
            </a:pPr>
            <a:endParaRPr lang="en-ZA" sz="378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5485" y="10656543"/>
            <a:ext cx="4709133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780" dirty="0">
                <a:solidFill>
                  <a:srgbClr val="FF0000"/>
                </a:solidFill>
              </a:rPr>
              <a:t>Decrease the concentration of particles in the air by </a:t>
            </a:r>
          </a:p>
          <a:p>
            <a:pPr marL="675027" indent="-675027">
              <a:buFont typeface="Arial" panose="020B0604020202020204" pitchFamily="34" charset="0"/>
              <a:buChar char="•"/>
            </a:pPr>
            <a:r>
              <a:rPr lang="en-ZA" sz="3780" dirty="0" smtClean="0">
                <a:solidFill>
                  <a:srgbClr val="FF0000"/>
                </a:solidFill>
              </a:rPr>
              <a:t>Standing &gt;1m from a person</a:t>
            </a:r>
          </a:p>
          <a:p>
            <a:pPr marL="675027" indent="-675027">
              <a:buFont typeface="Arial" panose="020B0604020202020204" pitchFamily="34" charset="0"/>
              <a:buChar char="•"/>
            </a:pPr>
            <a:r>
              <a:rPr lang="en-ZA" sz="3780" dirty="0" smtClean="0">
                <a:solidFill>
                  <a:srgbClr val="FF0000"/>
                </a:solidFill>
              </a:rPr>
              <a:t>Increasing </a:t>
            </a:r>
            <a:r>
              <a:rPr lang="en-ZA" sz="3780" dirty="0">
                <a:solidFill>
                  <a:srgbClr val="FF0000"/>
                </a:solidFill>
              </a:rPr>
              <a:t>the ventilation rate</a:t>
            </a:r>
          </a:p>
          <a:p>
            <a:pPr marL="675027" indent="-675027">
              <a:buFont typeface="Arial" panose="020B0604020202020204" pitchFamily="34" charset="0"/>
              <a:buChar char="•"/>
            </a:pPr>
            <a:r>
              <a:rPr lang="en-ZA" sz="3780" dirty="0">
                <a:solidFill>
                  <a:srgbClr val="FF0000"/>
                </a:solidFill>
              </a:rPr>
              <a:t>Opening windows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589108" y="9466289"/>
            <a:ext cx="1872627" cy="13830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951349" y="6628606"/>
            <a:ext cx="56489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780" dirty="0">
                <a:solidFill>
                  <a:srgbClr val="FF0000"/>
                </a:solidFill>
              </a:rPr>
              <a:t>Reduce each person’s exposure by</a:t>
            </a:r>
          </a:p>
          <a:p>
            <a:pPr marL="675027" indent="-675027">
              <a:buFont typeface="Arial" panose="020B0604020202020204" pitchFamily="34" charset="0"/>
              <a:buChar char="•"/>
            </a:pPr>
            <a:r>
              <a:rPr lang="en-ZA" sz="3780" dirty="0">
                <a:solidFill>
                  <a:srgbClr val="FF0000"/>
                </a:solidFill>
              </a:rPr>
              <a:t>Early </a:t>
            </a:r>
            <a:r>
              <a:rPr lang="en-ZA" sz="3780" dirty="0" smtClean="0">
                <a:solidFill>
                  <a:srgbClr val="FF0000"/>
                </a:solidFill>
              </a:rPr>
              <a:t>screening of </a:t>
            </a:r>
            <a:r>
              <a:rPr lang="en-ZA" sz="3780" dirty="0">
                <a:solidFill>
                  <a:srgbClr val="FF0000"/>
                </a:solidFill>
              </a:rPr>
              <a:t>cases</a:t>
            </a:r>
          </a:p>
          <a:p>
            <a:pPr marL="675027" indent="-675027">
              <a:buFont typeface="Arial" panose="020B0604020202020204" pitchFamily="34" charset="0"/>
              <a:buChar char="•"/>
            </a:pPr>
            <a:r>
              <a:rPr lang="en-ZA" sz="3780" dirty="0">
                <a:solidFill>
                  <a:srgbClr val="FF0000"/>
                </a:solidFill>
              </a:rPr>
              <a:t>Triaging and seeing patients who cough first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3121893" y="7351373"/>
            <a:ext cx="2686098" cy="8248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Principles of infection control</a:t>
            </a:r>
            <a:endParaRPr lang="en-US" altLang="en-US" dirty="0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/>
              <a:t>Must therefore be achieved through elimination and control of these </a:t>
            </a:r>
          </a:p>
          <a:p>
            <a:pPr marL="0" indent="0" algn="ctr">
              <a:buNone/>
            </a:pPr>
            <a:r>
              <a:rPr lang="en-US" altLang="en-US"/>
              <a:t>‘infectious TB particles’</a:t>
            </a:r>
          </a:p>
        </p:txBody>
      </p:sp>
      <p:grpSp>
        <p:nvGrpSpPr>
          <p:cNvPr id="855053" name="Group 13"/>
          <p:cNvGrpSpPr>
            <a:grpSpLocks/>
          </p:cNvGrpSpPr>
          <p:nvPr/>
        </p:nvGrpSpPr>
        <p:grpSpPr bwMode="auto">
          <a:xfrm>
            <a:off x="2696060" y="8100219"/>
            <a:ext cx="6633928" cy="4095112"/>
            <a:chOff x="431" y="2160"/>
            <a:chExt cx="1769" cy="1092"/>
          </a:xfrm>
        </p:grpSpPr>
        <p:sp>
          <p:nvSpPr>
            <p:cNvPr id="855047" name="Text Box 7"/>
            <p:cNvSpPr txBox="1">
              <a:spLocks noChangeArrowheads="1"/>
            </p:cNvSpPr>
            <p:nvPr/>
          </p:nvSpPr>
          <p:spPr bwMode="auto">
            <a:xfrm>
              <a:off x="431" y="2704"/>
              <a:ext cx="1769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252"/>
                <a:t>Decrease the number of particles formed by people with TB disease</a:t>
              </a:r>
            </a:p>
          </p:txBody>
        </p:sp>
        <p:sp>
          <p:nvSpPr>
            <p:cNvPr id="855050" name="AutoShape 10"/>
            <p:cNvSpPr>
              <a:spLocks noChangeArrowheads="1"/>
            </p:cNvSpPr>
            <p:nvPr/>
          </p:nvSpPr>
          <p:spPr bwMode="auto">
            <a:xfrm rot="1263185">
              <a:off x="1338" y="2160"/>
              <a:ext cx="363" cy="499"/>
            </a:xfrm>
            <a:prstGeom prst="downArrow">
              <a:avLst>
                <a:gd name="adj1" fmla="val 50000"/>
                <a:gd name="adj2" fmla="val 3436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ZA" sz="4252"/>
            </a:p>
          </p:txBody>
        </p:sp>
      </p:grpSp>
      <p:grpSp>
        <p:nvGrpSpPr>
          <p:cNvPr id="855054" name="Group 14"/>
          <p:cNvGrpSpPr>
            <a:grpSpLocks/>
          </p:cNvGrpSpPr>
          <p:nvPr/>
        </p:nvGrpSpPr>
        <p:grpSpPr bwMode="auto">
          <a:xfrm>
            <a:off x="7117428" y="9802765"/>
            <a:ext cx="6633930" cy="4462622"/>
            <a:chOff x="1610" y="2614"/>
            <a:chExt cx="1769" cy="1190"/>
          </a:xfrm>
        </p:grpSpPr>
        <p:sp>
          <p:nvSpPr>
            <p:cNvPr id="855048" name="Text Box 8"/>
            <p:cNvSpPr txBox="1">
              <a:spLocks noChangeArrowheads="1"/>
            </p:cNvSpPr>
            <p:nvPr/>
          </p:nvSpPr>
          <p:spPr bwMode="auto">
            <a:xfrm>
              <a:off x="1610" y="3430"/>
              <a:ext cx="1769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252"/>
                <a:t>Remove the particles from the air – ie clean the air</a:t>
              </a:r>
            </a:p>
          </p:txBody>
        </p:sp>
        <p:sp>
          <p:nvSpPr>
            <p:cNvPr id="855051" name="AutoShape 11"/>
            <p:cNvSpPr>
              <a:spLocks noChangeArrowheads="1"/>
            </p:cNvSpPr>
            <p:nvPr/>
          </p:nvSpPr>
          <p:spPr bwMode="auto">
            <a:xfrm>
              <a:off x="2426" y="2614"/>
              <a:ext cx="363" cy="499"/>
            </a:xfrm>
            <a:prstGeom prst="downArrow">
              <a:avLst>
                <a:gd name="adj1" fmla="val 50000"/>
                <a:gd name="adj2" fmla="val 3436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ZA" sz="4252"/>
            </a:p>
          </p:txBody>
        </p:sp>
      </p:grpSp>
      <p:grpSp>
        <p:nvGrpSpPr>
          <p:cNvPr id="855055" name="Group 15"/>
          <p:cNvGrpSpPr>
            <a:grpSpLocks/>
          </p:cNvGrpSpPr>
          <p:nvPr/>
        </p:nvGrpSpPr>
        <p:grpSpPr bwMode="auto">
          <a:xfrm>
            <a:off x="13582603" y="8100219"/>
            <a:ext cx="7312697" cy="4582625"/>
            <a:chOff x="3334" y="2160"/>
            <a:chExt cx="1950" cy="1222"/>
          </a:xfrm>
        </p:grpSpPr>
        <p:sp>
          <p:nvSpPr>
            <p:cNvPr id="855049" name="Text Box 9"/>
            <p:cNvSpPr txBox="1">
              <a:spLocks noChangeArrowheads="1"/>
            </p:cNvSpPr>
            <p:nvPr/>
          </p:nvSpPr>
          <p:spPr bwMode="auto">
            <a:xfrm>
              <a:off x="3515" y="2659"/>
              <a:ext cx="1769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252"/>
                <a:t>Prevent people from inhaling the particles and reduce their risk of developing TB disease</a:t>
              </a:r>
            </a:p>
          </p:txBody>
        </p:sp>
        <p:sp>
          <p:nvSpPr>
            <p:cNvPr id="855052" name="AutoShape 12"/>
            <p:cNvSpPr>
              <a:spLocks noChangeArrowheads="1"/>
            </p:cNvSpPr>
            <p:nvPr/>
          </p:nvSpPr>
          <p:spPr bwMode="auto">
            <a:xfrm rot="-1831319">
              <a:off x="3334" y="2160"/>
              <a:ext cx="363" cy="499"/>
            </a:xfrm>
            <a:prstGeom prst="downArrow">
              <a:avLst>
                <a:gd name="adj1" fmla="val 50000"/>
                <a:gd name="adj2" fmla="val 3436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ZA" sz="4252"/>
            </a:p>
          </p:txBody>
        </p:sp>
      </p:grpSp>
    </p:spTree>
    <p:extLst>
      <p:ext uri="{BB962C8B-B14F-4D97-AF65-F5344CB8AC3E}">
        <p14:creationId xmlns:p14="http://schemas.microsoft.com/office/powerpoint/2010/main" val="3019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Principles of infection control</a:t>
            </a:r>
            <a:endParaRPr lang="en-US" altLang="en-US" dirty="0"/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3541" y="6738934"/>
            <a:ext cx="6975188" cy="8651482"/>
          </a:xfrm>
        </p:spPr>
        <p:txBody>
          <a:bodyPr/>
          <a:lstStyle/>
          <a:p>
            <a:r>
              <a:rPr lang="en-US" altLang="en-US" sz="4725"/>
              <a:t>Reduce formation of infectious particles</a:t>
            </a:r>
          </a:p>
        </p:txBody>
      </p:sp>
      <p:grpSp>
        <p:nvGrpSpPr>
          <p:cNvPr id="882692" name="Group 4"/>
          <p:cNvGrpSpPr>
            <a:grpSpLocks/>
          </p:cNvGrpSpPr>
          <p:nvPr/>
        </p:nvGrpSpPr>
        <p:grpSpPr bwMode="auto">
          <a:xfrm>
            <a:off x="2013542" y="8951494"/>
            <a:ext cx="6123914" cy="1788797"/>
            <a:chOff x="249" y="2387"/>
            <a:chExt cx="1633" cy="477"/>
          </a:xfrm>
        </p:grpSpPr>
        <p:sp>
          <p:nvSpPr>
            <p:cNvPr id="88269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9" y="2387"/>
              <a:ext cx="1633" cy="2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ZA" sz="8504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 panose="020B0A04020102020204" pitchFamily="34" charset="0"/>
                </a:rPr>
                <a:t>Administrative</a:t>
              </a:r>
            </a:p>
          </p:txBody>
        </p:sp>
        <p:sp>
          <p:nvSpPr>
            <p:cNvPr id="88269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21" y="2659"/>
              <a:ext cx="1044" cy="2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ZA" sz="8504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 panose="020B0A04020102020204" pitchFamily="34" charset="0"/>
                </a:rPr>
                <a:t>Controls</a:t>
              </a:r>
            </a:p>
          </p:txBody>
        </p:sp>
      </p:grpSp>
      <p:grpSp>
        <p:nvGrpSpPr>
          <p:cNvPr id="882695" name="Group 7"/>
          <p:cNvGrpSpPr>
            <a:grpSpLocks/>
          </p:cNvGrpSpPr>
          <p:nvPr/>
        </p:nvGrpSpPr>
        <p:grpSpPr bwMode="auto">
          <a:xfrm>
            <a:off x="8988729" y="6738935"/>
            <a:ext cx="6150166" cy="7968964"/>
            <a:chOff x="1927" y="1797"/>
            <a:chExt cx="1731" cy="2125"/>
          </a:xfrm>
        </p:grpSpPr>
        <p:sp>
          <p:nvSpPr>
            <p:cNvPr id="882696" name="Rectangle 8"/>
            <p:cNvSpPr>
              <a:spLocks noChangeArrowheads="1"/>
            </p:cNvSpPr>
            <p:nvPr/>
          </p:nvSpPr>
          <p:spPr bwMode="auto">
            <a:xfrm>
              <a:off x="1927" y="1797"/>
              <a:ext cx="1731" cy="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74625" indent="-174625" algn="l">
                <a:spcBef>
                  <a:spcPct val="20000"/>
                </a:spcBef>
                <a:buChar char="•"/>
                <a:defRPr sz="3200">
                  <a:solidFill>
                    <a:srgbClr val="27093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725"/>
                <a:t>Remove infectious particles</a:t>
              </a:r>
            </a:p>
          </p:txBody>
        </p:sp>
        <p:grpSp>
          <p:nvGrpSpPr>
            <p:cNvPr id="882697" name="Group 9"/>
            <p:cNvGrpSpPr>
              <a:grpSpLocks/>
            </p:cNvGrpSpPr>
            <p:nvPr/>
          </p:nvGrpSpPr>
          <p:grpSpPr bwMode="auto">
            <a:xfrm>
              <a:off x="1927" y="2976"/>
              <a:ext cx="1633" cy="523"/>
              <a:chOff x="1927" y="2976"/>
              <a:chExt cx="1633" cy="523"/>
            </a:xfrm>
          </p:grpSpPr>
          <p:sp>
            <p:nvSpPr>
              <p:cNvPr id="88269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7" y="2976"/>
                <a:ext cx="1633" cy="25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ZA" sz="8504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AE5DFF"/>
                    </a:solidFill>
                    <a:latin typeface="Arial Black" panose="020B0A04020102020204" pitchFamily="34" charset="0"/>
                  </a:rPr>
                  <a:t>Environmental</a:t>
                </a:r>
              </a:p>
            </p:txBody>
          </p:sp>
          <p:sp>
            <p:nvSpPr>
              <p:cNvPr id="882699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00" y="3294"/>
                <a:ext cx="1044" cy="20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ZA" sz="8504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CC99FF"/>
                    </a:solidFill>
                    <a:latin typeface="Arial Black" panose="020B0A04020102020204" pitchFamily="34" charset="0"/>
                  </a:rPr>
                  <a:t>Controls</a:t>
                </a:r>
              </a:p>
            </p:txBody>
          </p:sp>
        </p:grpSp>
      </p:grpSp>
      <p:sp>
        <p:nvSpPr>
          <p:cNvPr id="882700" name="Rectangle 12"/>
          <p:cNvSpPr>
            <a:spLocks noChangeArrowheads="1"/>
          </p:cNvSpPr>
          <p:nvPr/>
        </p:nvSpPr>
        <p:spPr bwMode="auto">
          <a:xfrm>
            <a:off x="17493960" y="13714122"/>
            <a:ext cx="4593873" cy="2040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4252"/>
          </a:p>
        </p:txBody>
      </p:sp>
      <p:grpSp>
        <p:nvGrpSpPr>
          <p:cNvPr id="882701" name="Group 13"/>
          <p:cNvGrpSpPr>
            <a:grpSpLocks/>
          </p:cNvGrpSpPr>
          <p:nvPr/>
        </p:nvGrpSpPr>
        <p:grpSpPr bwMode="auto">
          <a:xfrm>
            <a:off x="14940138" y="6570179"/>
            <a:ext cx="6123917" cy="8137720"/>
            <a:chOff x="3696" y="1752"/>
            <a:chExt cx="1633" cy="2170"/>
          </a:xfrm>
        </p:grpSpPr>
        <p:sp>
          <p:nvSpPr>
            <p:cNvPr id="882702" name="Rectangle 14"/>
            <p:cNvSpPr>
              <a:spLocks noChangeArrowheads="1"/>
            </p:cNvSpPr>
            <p:nvPr/>
          </p:nvSpPr>
          <p:spPr bwMode="auto">
            <a:xfrm>
              <a:off x="3696" y="1752"/>
              <a:ext cx="1595" cy="2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rgbClr val="27093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725"/>
                <a:t>Reduce risk of inhaling infectious TB particles and developing TB disease</a:t>
              </a:r>
            </a:p>
          </p:txBody>
        </p:sp>
        <p:sp>
          <p:nvSpPr>
            <p:cNvPr id="88270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14" y="3612"/>
              <a:ext cx="1044" cy="20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ZA" sz="8504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DCCFC"/>
                  </a:solidFill>
                  <a:latin typeface="Arial Black" panose="020B0A04020102020204" pitchFamily="34" charset="0"/>
                </a:rPr>
                <a:t>Reduction</a:t>
              </a:r>
            </a:p>
          </p:txBody>
        </p:sp>
        <p:sp>
          <p:nvSpPr>
            <p:cNvPr id="88270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696" y="3294"/>
              <a:ext cx="1633" cy="2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ZA" sz="8504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EDCCFC"/>
                  </a:solidFill>
                  <a:latin typeface="Arial Black" panose="020B0A04020102020204" pitchFamily="34" charset="0"/>
                </a:rPr>
                <a:t>PPE and risk</a:t>
              </a:r>
            </a:p>
          </p:txBody>
        </p:sp>
      </p:grpSp>
      <p:grpSp>
        <p:nvGrpSpPr>
          <p:cNvPr id="882705" name="Group 17"/>
          <p:cNvGrpSpPr>
            <a:grpSpLocks/>
          </p:cNvGrpSpPr>
          <p:nvPr/>
        </p:nvGrpSpPr>
        <p:grpSpPr bwMode="auto">
          <a:xfrm>
            <a:off x="4053596" y="3780104"/>
            <a:ext cx="16841704" cy="3127584"/>
            <a:chOff x="793" y="1008"/>
            <a:chExt cx="4491" cy="834"/>
          </a:xfrm>
        </p:grpSpPr>
        <p:sp>
          <p:nvSpPr>
            <p:cNvPr id="882706" name="Rectangle 18"/>
            <p:cNvSpPr>
              <a:spLocks noChangeArrowheads="1"/>
            </p:cNvSpPr>
            <p:nvPr/>
          </p:nvSpPr>
          <p:spPr bwMode="auto">
            <a:xfrm>
              <a:off x="793" y="1008"/>
              <a:ext cx="4491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20000"/>
                </a:spcBef>
                <a:buChar char="•"/>
                <a:defRPr sz="3200">
                  <a:solidFill>
                    <a:srgbClr val="27093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A169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7559"/>
                <a:t>Create an enabling environment</a:t>
              </a:r>
            </a:p>
          </p:txBody>
        </p:sp>
        <p:sp>
          <p:nvSpPr>
            <p:cNvPr id="882707" name="AutoShape 19"/>
            <p:cNvSpPr>
              <a:spLocks noChangeArrowheads="1"/>
            </p:cNvSpPr>
            <p:nvPr/>
          </p:nvSpPr>
          <p:spPr bwMode="auto">
            <a:xfrm rot="1075131">
              <a:off x="1610" y="1344"/>
              <a:ext cx="227" cy="408"/>
            </a:xfrm>
            <a:prstGeom prst="downArrow">
              <a:avLst>
                <a:gd name="adj1" fmla="val 50000"/>
                <a:gd name="adj2" fmla="val 4493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ZA" sz="4252"/>
            </a:p>
          </p:txBody>
        </p:sp>
        <p:sp>
          <p:nvSpPr>
            <p:cNvPr id="882708" name="AutoShape 20"/>
            <p:cNvSpPr>
              <a:spLocks noChangeArrowheads="1"/>
            </p:cNvSpPr>
            <p:nvPr/>
          </p:nvSpPr>
          <p:spPr bwMode="auto">
            <a:xfrm>
              <a:off x="2744" y="1434"/>
              <a:ext cx="227" cy="408"/>
            </a:xfrm>
            <a:prstGeom prst="downArrow">
              <a:avLst>
                <a:gd name="adj1" fmla="val 50000"/>
                <a:gd name="adj2" fmla="val 4493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ZA" sz="4252"/>
            </a:p>
          </p:txBody>
        </p:sp>
        <p:sp>
          <p:nvSpPr>
            <p:cNvPr id="882709" name="AutoShape 21"/>
            <p:cNvSpPr>
              <a:spLocks noChangeArrowheads="1"/>
            </p:cNvSpPr>
            <p:nvPr/>
          </p:nvSpPr>
          <p:spPr bwMode="auto">
            <a:xfrm rot="-1765942">
              <a:off x="3787" y="1344"/>
              <a:ext cx="227" cy="408"/>
            </a:xfrm>
            <a:prstGeom prst="downArrow">
              <a:avLst>
                <a:gd name="adj1" fmla="val 50000"/>
                <a:gd name="adj2" fmla="val 4493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ZA" sz="4252"/>
            </a:p>
          </p:txBody>
        </p:sp>
      </p:grpSp>
    </p:spTree>
    <p:extLst>
      <p:ext uri="{BB962C8B-B14F-4D97-AF65-F5344CB8AC3E}">
        <p14:creationId xmlns:p14="http://schemas.microsoft.com/office/powerpoint/2010/main" val="3430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9449" dirty="0"/>
              <a:t>Ability to </a:t>
            </a:r>
            <a:r>
              <a:rPr lang="en-US" altLang="en-US" sz="9449" dirty="0" smtClean="0"/>
              <a:t>prevent transmission of infectious organisms</a:t>
            </a:r>
            <a:endParaRPr lang="en-US" altLang="en-US" sz="944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509" y="4312617"/>
            <a:ext cx="8958292" cy="10279029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The relative ability of each component of IPC is shown by the size of the circle</a:t>
            </a:r>
          </a:p>
          <a:p>
            <a:r>
              <a:rPr lang="en-ZA" dirty="0" smtClean="0"/>
              <a:t>Screening and triage (administrative controls) are most important</a:t>
            </a:r>
          </a:p>
          <a:p>
            <a:r>
              <a:rPr lang="en-ZA" dirty="0" smtClean="0"/>
              <a:t>Environmental controls are important</a:t>
            </a:r>
          </a:p>
          <a:p>
            <a:r>
              <a:rPr lang="en-ZA" dirty="0" smtClean="0"/>
              <a:t>PPE is the least effective</a:t>
            </a: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847" y="5952977"/>
            <a:ext cx="12253888" cy="811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82" name="Picture 10" descr="31-Kv8rqfz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070" y="9971521"/>
            <a:ext cx="5445147" cy="54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9449" dirty="0" smtClean="0"/>
              <a:t>Principles of infection control</a:t>
            </a:r>
            <a:endParaRPr lang="en-US" altLang="en-US" sz="9449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>
          <a:xfrm>
            <a:off x="2159794" y="4341294"/>
            <a:ext cx="10794206" cy="101303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6000" dirty="0" smtClean="0"/>
              <a:t>What is a N95 respirator?</a:t>
            </a:r>
          </a:p>
          <a:p>
            <a:pPr lvl="1"/>
            <a:r>
              <a:rPr lang="en-US" altLang="en-US" sz="4800" dirty="0" smtClean="0"/>
              <a:t>It is a filter which traps infectious particles and stops them from being inhaled. </a:t>
            </a:r>
            <a:r>
              <a:rPr lang="en-US" altLang="en-US" sz="4400" dirty="0" smtClean="0"/>
              <a:t> </a:t>
            </a:r>
            <a:endParaRPr lang="en-US" altLang="en-US" sz="4400" dirty="0"/>
          </a:p>
          <a:p>
            <a:pPr lvl="1"/>
            <a:r>
              <a:rPr lang="en-US" altLang="en-US" sz="4800" dirty="0"/>
              <a:t>Masks which do this are called ‘particulate filter respirators’ </a:t>
            </a:r>
          </a:p>
          <a:p>
            <a:pPr lvl="1"/>
            <a:r>
              <a:rPr lang="en-US" altLang="en-US" sz="4800" dirty="0" smtClean="0"/>
              <a:t>Droplet nuclei that are responsible for airborne transmission are 1-5μm </a:t>
            </a:r>
            <a:r>
              <a:rPr lang="en-US" altLang="en-US" sz="4800" dirty="0"/>
              <a:t>in diameter.</a:t>
            </a:r>
          </a:p>
          <a:p>
            <a:pPr lvl="1"/>
            <a:r>
              <a:rPr lang="en-US" altLang="en-US" sz="4800" dirty="0"/>
              <a:t>Masks that are able to prevent TB infection must capture particles this size and larger.</a:t>
            </a:r>
          </a:p>
        </p:txBody>
      </p:sp>
      <p:pic>
        <p:nvPicPr>
          <p:cNvPr id="771078" name="Picture 6" descr="8210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827" y="3678852"/>
            <a:ext cx="5062637" cy="50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1080" name="Picture 8" descr="2006101171010303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327">
            <a:off x="16811441" y="8268976"/>
            <a:ext cx="4987635" cy="37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9449" dirty="0"/>
              <a:t>Principles of infection control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73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5" y="3847604"/>
            <a:ext cx="17520473" cy="8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7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How are diseases transmitted from person to person? </a:t>
            </a:r>
          </a:p>
          <a:p>
            <a:r>
              <a:rPr lang="en-ZA" dirty="0" smtClean="0"/>
              <a:t>What are the principles of infection prevention and control</a:t>
            </a:r>
          </a:p>
          <a:p>
            <a:r>
              <a:rPr lang="en-ZA" dirty="0" smtClean="0"/>
              <a:t>What IPC measures are other countries / organisations recommending for the transport industry/workers?</a:t>
            </a:r>
          </a:p>
          <a:p>
            <a:r>
              <a:rPr lang="en-ZA" dirty="0" smtClean="0"/>
              <a:t>How can we apply this knowledge to protect us while we protect our country?</a:t>
            </a:r>
          </a:p>
          <a:p>
            <a:pPr lvl="1"/>
            <a:r>
              <a:rPr lang="en-ZA" dirty="0" smtClean="0"/>
              <a:t>Administrative controls = screening and awareness, </a:t>
            </a:r>
            <a:r>
              <a:rPr lang="en-ZA" dirty="0"/>
              <a:t>people </a:t>
            </a:r>
            <a:r>
              <a:rPr lang="en-ZA" dirty="0" smtClean="0"/>
              <a:t>flow, health promotion</a:t>
            </a:r>
          </a:p>
          <a:p>
            <a:pPr lvl="1"/>
            <a:r>
              <a:rPr lang="en-ZA" dirty="0" smtClean="0"/>
              <a:t>Environmental controls = ventilation, airflow, </a:t>
            </a:r>
          </a:p>
          <a:p>
            <a:pPr lvl="1"/>
            <a:r>
              <a:rPr lang="en-ZA" dirty="0" smtClean="0"/>
              <a:t>Personal protective equipment = use of masks, gloves, hand hygiene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8036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Principles of infection control </a:t>
            </a:r>
            <a:endParaRPr lang="en-US" altLang="en-US" dirty="0"/>
          </a:p>
        </p:txBody>
      </p:sp>
      <p:sp>
        <p:nvSpPr>
          <p:cNvPr id="782342" name="Rectangle 6"/>
          <p:cNvSpPr>
            <a:spLocks noGrp="1" noChangeArrowheads="1"/>
          </p:cNvSpPr>
          <p:nvPr>
            <p:ph idx="1"/>
          </p:nvPr>
        </p:nvSpPr>
        <p:spPr>
          <a:xfrm>
            <a:off x="2159794" y="4341294"/>
            <a:ext cx="9450255" cy="1013034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 surgical mask:</a:t>
            </a:r>
          </a:p>
          <a:p>
            <a:pPr lvl="1"/>
            <a:r>
              <a:rPr lang="en-US" altLang="en-US" dirty="0"/>
              <a:t>Has only 50% filter efficiency – it only stops 50% of particles.</a:t>
            </a:r>
          </a:p>
          <a:p>
            <a:pPr lvl="1"/>
            <a:r>
              <a:rPr lang="en-US" altLang="en-US" dirty="0"/>
              <a:t>It lacks a tight facial seal.</a:t>
            </a:r>
          </a:p>
          <a:p>
            <a:pPr lvl="1"/>
            <a:r>
              <a:rPr lang="en-US" altLang="en-US" dirty="0"/>
              <a:t>It is useful to capture infectious particles </a:t>
            </a:r>
            <a:r>
              <a:rPr lang="en-US" altLang="en-US" i="1" u="sng" dirty="0"/>
              <a:t>coming from the person who is wearing the </a:t>
            </a:r>
            <a:r>
              <a:rPr lang="en-US" altLang="en-US" i="1" u="sng" dirty="0" smtClean="0"/>
              <a:t>mask</a:t>
            </a:r>
          </a:p>
          <a:p>
            <a:pPr lvl="1"/>
            <a:r>
              <a:rPr lang="en-US" altLang="en-US" dirty="0" smtClean="0"/>
              <a:t>Surgical masks stop surgeons  ‘spitting’ into the operating field!!</a:t>
            </a:r>
            <a:endParaRPr lang="en-US" altLang="en-US" dirty="0"/>
          </a:p>
        </p:txBody>
      </p:sp>
      <p:pic>
        <p:nvPicPr>
          <p:cNvPr id="782341" name="Picture 5" descr="surgical%20m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071" y="5377647"/>
            <a:ext cx="7751461" cy="71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8504" dirty="0" smtClean="0"/>
              <a:t>Principles of infection control</a:t>
            </a:r>
            <a:endParaRPr lang="en-US" altLang="en-US" sz="8504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N95 respirators will NOT work if:</a:t>
            </a:r>
          </a:p>
          <a:p>
            <a:pPr lvl="1"/>
            <a:r>
              <a:rPr lang="en-US" altLang="en-US"/>
              <a:t>They are not properly fitted</a:t>
            </a:r>
          </a:p>
          <a:p>
            <a:pPr lvl="1"/>
            <a:r>
              <a:rPr lang="en-US" altLang="en-US"/>
              <a:t>If the wearer has facial hair (beard) preventing a proper fit</a:t>
            </a:r>
          </a:p>
          <a:p>
            <a:pPr lvl="1"/>
            <a:r>
              <a:rPr lang="en-US" altLang="en-US"/>
              <a:t>They are damaged or crushed</a:t>
            </a:r>
          </a:p>
          <a:p>
            <a:pPr lvl="1"/>
            <a:r>
              <a:rPr lang="en-US" altLang="en-US"/>
              <a:t>They are saturated (reused until the filter capacity has been exceeded)</a:t>
            </a:r>
          </a:p>
          <a:p>
            <a:pPr lvl="1"/>
            <a:r>
              <a:rPr lang="en-US" altLang="en-US"/>
              <a:t>They get wet (even if they dry again).</a:t>
            </a:r>
          </a:p>
        </p:txBody>
      </p:sp>
    </p:spTree>
    <p:extLst>
      <p:ext uri="{BB962C8B-B14F-4D97-AF65-F5344CB8AC3E}">
        <p14:creationId xmlns:p14="http://schemas.microsoft.com/office/powerpoint/2010/main" val="2294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9449" dirty="0" smtClean="0"/>
              <a:t>Principles of infection control</a:t>
            </a:r>
            <a:endParaRPr lang="en-US" altLang="en-US" sz="9449" dirty="0"/>
          </a:p>
        </p:txBody>
      </p:sp>
      <p:sp>
        <p:nvSpPr>
          <p:cNvPr id="775172" name="Rectangle 4"/>
          <p:cNvSpPr>
            <a:spLocks noGrp="1" noChangeArrowheads="1"/>
          </p:cNvSpPr>
          <p:nvPr>
            <p:ph idx="1"/>
          </p:nvPr>
        </p:nvSpPr>
        <p:spPr>
          <a:xfrm>
            <a:off x="2159795" y="4341294"/>
            <a:ext cx="10957796" cy="1013034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4725" dirty="0"/>
              <a:t>Fit the mask according to manufacturer’s instructions.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altLang="en-US" sz="4252" dirty="0"/>
              <a:t>Do not touch outside of mask on placing, and on removal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4725" dirty="0"/>
              <a:t>Once the mask is in place, inhale sharply. The mask should be drawn in towards your face, indicating that a negative pressure has been generated.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4725" dirty="0"/>
              <a:t>If the mask does not draw in towards your face, or you feel leakage at the edges, adjust straps by pulling back along the sides and/or reposition respirator.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4725" dirty="0"/>
              <a:t>Repeat until mask is sealed properly.</a:t>
            </a:r>
          </a:p>
        </p:txBody>
      </p:sp>
      <p:pic>
        <p:nvPicPr>
          <p:cNvPr id="775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350" y="6526390"/>
            <a:ext cx="8336474" cy="57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4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 badly fitted mask…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77221" name="Picture 5" descr="child-n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88" y="3678851"/>
            <a:ext cx="18367996" cy="120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Objective ‘fit-test’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78247" name="Picture 7" descr="aearopg21-fit-teststu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414" y="4867633"/>
            <a:ext cx="5197640" cy="54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49" name="Picture 9" descr="99-143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41" y="4016360"/>
            <a:ext cx="8070218" cy="108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9449" dirty="0" smtClean="0"/>
              <a:t>Principles of infection control</a:t>
            </a:r>
            <a:br>
              <a:rPr lang="en-US" altLang="en-US" sz="9449" dirty="0" smtClean="0"/>
            </a:br>
            <a:r>
              <a:rPr lang="en-US" altLang="en-US" sz="7200" b="1" dirty="0" smtClean="0"/>
              <a:t>Who </a:t>
            </a:r>
            <a:r>
              <a:rPr lang="en-US" altLang="en-US" sz="7200" b="1" dirty="0"/>
              <a:t>should use N95 masks, and where?</a:t>
            </a:r>
          </a:p>
        </p:txBody>
      </p:sp>
      <p:sp>
        <p:nvSpPr>
          <p:cNvPr id="779268" name="Rectangle 4"/>
          <p:cNvSpPr>
            <a:spLocks noGrp="1" noChangeArrowheads="1"/>
          </p:cNvSpPr>
          <p:nvPr>
            <p:ph idx="1"/>
          </p:nvPr>
        </p:nvSpPr>
        <p:spPr>
          <a:xfrm>
            <a:off x="13072588" y="5156198"/>
            <a:ext cx="8527728" cy="931544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WHO?</a:t>
            </a:r>
          </a:p>
          <a:p>
            <a:pPr lvl="1"/>
            <a:r>
              <a:rPr lang="en-US" altLang="en-US" dirty="0"/>
              <a:t>Health Care workers</a:t>
            </a:r>
          </a:p>
          <a:p>
            <a:pPr lvl="2"/>
            <a:r>
              <a:rPr lang="en-US" altLang="en-US" dirty="0"/>
              <a:t>(NOT patients!)</a:t>
            </a:r>
          </a:p>
          <a:p>
            <a:pPr lvl="2"/>
            <a:r>
              <a:rPr lang="en-US" altLang="en-US" dirty="0"/>
              <a:t>Any cadre</a:t>
            </a:r>
          </a:p>
          <a:p>
            <a:pPr lvl="1"/>
            <a:r>
              <a:rPr lang="en-US" altLang="en-US" dirty="0"/>
              <a:t>For protection of </a:t>
            </a:r>
            <a:r>
              <a:rPr lang="en-US" altLang="en-US" dirty="0" smtClean="0"/>
              <a:t>HCW from </a:t>
            </a:r>
          </a:p>
          <a:p>
            <a:pPr lvl="2"/>
            <a:r>
              <a:rPr lang="en-US" altLang="en-US" dirty="0" smtClean="0"/>
              <a:t>TB infection or </a:t>
            </a:r>
          </a:p>
          <a:p>
            <a:pPr lvl="2"/>
            <a:r>
              <a:rPr lang="en-US" altLang="en-US" dirty="0" smtClean="0"/>
              <a:t>airborne transmission or </a:t>
            </a:r>
          </a:p>
          <a:p>
            <a:pPr lvl="2"/>
            <a:r>
              <a:rPr lang="en-US" altLang="en-US" dirty="0" smtClean="0"/>
              <a:t>where there is intense risk of transmission (e.g. intubating or suctioning a patient in ICU)</a:t>
            </a:r>
            <a:endParaRPr lang="en-US" altLang="en-US" dirty="0"/>
          </a:p>
          <a:p>
            <a:pPr lvl="1">
              <a:buFontTx/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77926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76036" y="5156199"/>
            <a:ext cx="10376531" cy="959603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Where?</a:t>
            </a:r>
          </a:p>
          <a:p>
            <a:pPr lvl="1"/>
            <a:r>
              <a:rPr lang="en-US" altLang="en-US" dirty="0" smtClean="0"/>
              <a:t>Where airborne transmission is the dominant mode of transmission</a:t>
            </a:r>
          </a:p>
          <a:p>
            <a:pPr lvl="1"/>
            <a:r>
              <a:rPr lang="en-US" altLang="en-US" dirty="0" smtClean="0"/>
              <a:t>Where administrative </a:t>
            </a:r>
            <a:r>
              <a:rPr lang="en-US" altLang="en-US" dirty="0"/>
              <a:t>and environmental controls cannot significantly reduce the risk to HCW</a:t>
            </a:r>
          </a:p>
          <a:p>
            <a:pPr lvl="1"/>
            <a:r>
              <a:rPr lang="en-US" altLang="en-US" dirty="0" smtClean="0"/>
              <a:t>Examples:</a:t>
            </a:r>
          </a:p>
          <a:p>
            <a:pPr lvl="2"/>
            <a:r>
              <a:rPr lang="en-US" altLang="en-US" dirty="0" smtClean="0"/>
              <a:t>Where </a:t>
            </a:r>
            <a:r>
              <a:rPr lang="en-US" altLang="en-US" dirty="0"/>
              <a:t>newly diagnosed TB or TB suspects are seen</a:t>
            </a:r>
          </a:p>
          <a:p>
            <a:pPr lvl="2"/>
            <a:r>
              <a:rPr lang="en-US" altLang="en-US" dirty="0"/>
              <a:t>MDR/XDR TB </a:t>
            </a:r>
            <a:r>
              <a:rPr lang="en-US" altLang="en-US" dirty="0" smtClean="0"/>
              <a:t>facilities</a:t>
            </a:r>
          </a:p>
          <a:p>
            <a:pPr lvl="2"/>
            <a:r>
              <a:rPr lang="en-US" altLang="en-US" dirty="0" smtClean="0"/>
              <a:t>Respiratory isolation facilities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52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8504" dirty="0" smtClean="0"/>
              <a:t>Principles of infection control</a:t>
            </a:r>
            <a:endParaRPr lang="en-US" altLang="en-US" sz="8504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idx="1"/>
          </p:nvPr>
        </p:nvSpPr>
        <p:spPr>
          <a:xfrm>
            <a:off x="1633508" y="4312617"/>
            <a:ext cx="8007681" cy="1214658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Cleaning and disinfection of the environment</a:t>
            </a:r>
          </a:p>
          <a:p>
            <a:pPr lvl="1"/>
            <a:r>
              <a:rPr lang="en-US" altLang="en-US" dirty="0" smtClean="0"/>
              <a:t>Hands – alcohol </a:t>
            </a:r>
            <a:r>
              <a:rPr lang="en-US" altLang="en-US" dirty="0" err="1" smtClean="0"/>
              <a:t>handsanitizer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Environment</a:t>
            </a:r>
          </a:p>
          <a:p>
            <a:pPr lvl="2"/>
            <a:r>
              <a:rPr lang="en-US" altLang="en-US" dirty="0" smtClean="0"/>
              <a:t>General soap and water</a:t>
            </a:r>
          </a:p>
          <a:p>
            <a:pPr lvl="2"/>
            <a:r>
              <a:rPr lang="en-US" altLang="en-US" dirty="0" smtClean="0"/>
              <a:t>If contamination suspected, can use ethanol, bleach, quaternary ammonium compounds</a:t>
            </a:r>
          </a:p>
          <a:p>
            <a:pPr lvl="2"/>
            <a:r>
              <a:rPr lang="en-US" altLang="en-US" dirty="0" smtClean="0"/>
              <a:t>See ECDC reference document</a:t>
            </a:r>
          </a:p>
          <a:p>
            <a:pPr lvl="3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549" y="10132646"/>
            <a:ext cx="12412584" cy="3819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27807" y="10132646"/>
            <a:ext cx="12058318" cy="2120314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197" y="3552967"/>
            <a:ext cx="12038408" cy="5899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0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can we prevent transmission of SARS-CoV-2 in our work environment?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0569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can we prevent transmission of SARS-CoV-2?</a:t>
            </a:r>
            <a:endParaRPr lang="en-Z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82881207"/>
              </p:ext>
            </p:extLst>
          </p:nvPr>
        </p:nvGraphicFramePr>
        <p:xfrm>
          <a:off x="3553619" y="3993863"/>
          <a:ext cx="15840075" cy="1056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7618" y="10972800"/>
            <a:ext cx="72159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Screen everyone early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Use health promotion messaging re symptoms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Teach cough hygiene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ZA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993078" y="4418769"/>
            <a:ext cx="11400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Ensure ventilation is good, and </a:t>
            </a:r>
            <a:r>
              <a:rPr lang="en-ZA" sz="4400" dirty="0" err="1" smtClean="0"/>
              <a:t>aircon</a:t>
            </a:r>
            <a:r>
              <a:rPr lang="en-ZA" sz="4400" dirty="0" smtClean="0"/>
              <a:t> is working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Provide bins for disposal of tissues, masks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Stand away from people (social distancing)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Clean the environment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ZA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5413449" y="10930954"/>
            <a:ext cx="6713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Hand hygiene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Don’t touch face/mouth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Keep distance.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4400" dirty="0" smtClean="0"/>
              <a:t>If can’t keep distance, use surgical mask and gloves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3466313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can we prevent transmission of SARS-CoV-2?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19" y="3993863"/>
            <a:ext cx="17331273" cy="11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are diseases transmitted from person-to-person?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8489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can we prevent transmission of SARS-CoV-2?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508" y="4312617"/>
            <a:ext cx="11037463" cy="11336686"/>
          </a:xfrm>
        </p:spPr>
        <p:txBody>
          <a:bodyPr>
            <a:normAutofit fontScale="85000" lnSpcReduction="20000"/>
          </a:bodyPr>
          <a:lstStyle/>
          <a:p>
            <a:r>
              <a:rPr lang="en-ZA" dirty="0" smtClean="0"/>
              <a:t>Administrative controls</a:t>
            </a:r>
          </a:p>
          <a:p>
            <a:pPr lvl="1"/>
            <a:r>
              <a:rPr lang="en-ZA" dirty="0" smtClean="0"/>
              <a:t>Facilitate hygiene – soap, red bins </a:t>
            </a:r>
            <a:r>
              <a:rPr lang="en-ZA" dirty="0" err="1" smtClean="0"/>
              <a:t>etc</a:t>
            </a:r>
            <a:endParaRPr lang="en-ZA" dirty="0" smtClean="0"/>
          </a:p>
          <a:p>
            <a:pPr lvl="1"/>
            <a:r>
              <a:rPr lang="en-ZA" dirty="0" smtClean="0"/>
              <a:t>Screen and triage early.</a:t>
            </a:r>
          </a:p>
          <a:p>
            <a:pPr lvl="1"/>
            <a:r>
              <a:rPr lang="en-ZA" dirty="0" smtClean="0"/>
              <a:t>Give people who cough a mask</a:t>
            </a:r>
          </a:p>
          <a:p>
            <a:r>
              <a:rPr lang="en-ZA" dirty="0" smtClean="0"/>
              <a:t>When screening</a:t>
            </a:r>
          </a:p>
          <a:p>
            <a:pPr lvl="1"/>
            <a:r>
              <a:rPr lang="en-ZA" dirty="0" smtClean="0"/>
              <a:t>Don’t touch person – stand far from them</a:t>
            </a:r>
          </a:p>
          <a:p>
            <a:pPr lvl="1"/>
            <a:r>
              <a:rPr lang="en-ZA" dirty="0" smtClean="0"/>
              <a:t>Don’t touch mouth/eyes </a:t>
            </a:r>
            <a:r>
              <a:rPr lang="en-ZA" dirty="0" err="1" smtClean="0"/>
              <a:t>etc</a:t>
            </a:r>
            <a:endParaRPr lang="en-ZA" dirty="0" smtClean="0"/>
          </a:p>
          <a:p>
            <a:pPr lvl="1"/>
            <a:r>
              <a:rPr lang="en-ZA" dirty="0"/>
              <a:t>Wash </a:t>
            </a:r>
            <a:r>
              <a:rPr lang="en-ZA" dirty="0" smtClean="0"/>
              <a:t>hands / use hand sanitiser</a:t>
            </a:r>
          </a:p>
          <a:p>
            <a:pPr lvl="1"/>
            <a:r>
              <a:rPr lang="en-ZA" dirty="0" smtClean="0"/>
              <a:t>If using gloves/mask, use properly!!!</a:t>
            </a:r>
          </a:p>
          <a:p>
            <a:r>
              <a:rPr lang="en-ZA" dirty="0" smtClean="0"/>
              <a:t>On identification of a symptomatic person</a:t>
            </a:r>
          </a:p>
          <a:p>
            <a:pPr lvl="1"/>
            <a:r>
              <a:rPr lang="en-ZA" dirty="0" smtClean="0"/>
              <a:t>Give them a mask</a:t>
            </a:r>
          </a:p>
          <a:p>
            <a:pPr lvl="1"/>
            <a:r>
              <a:rPr lang="en-ZA" dirty="0" smtClean="0"/>
              <a:t>Isolate them</a:t>
            </a:r>
          </a:p>
          <a:p>
            <a:pPr lvl="1"/>
            <a:r>
              <a:rPr lang="en-ZA" dirty="0" smtClean="0"/>
              <a:t>Use droplet precautions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681" y="5544754"/>
            <a:ext cx="10829906" cy="77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05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are other countries protecting port health officials? 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6451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are other countries protecting port health officials?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436" y="4152161"/>
            <a:ext cx="13222484" cy="928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143" y="10321405"/>
            <a:ext cx="10554751" cy="483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452225" y="15461831"/>
            <a:ext cx="11877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dirty="0">
                <a:hlinkClick r:id="rId4"/>
              </a:rPr>
              <a:t>https://www.gov.uk/government/publications/covid-19-guidance-for-staff-in-the-transport-sector/covid-19-guidance-for-staff-in-the-transport-sector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33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are other countries protecting port health officials?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11452225" y="15461831"/>
            <a:ext cx="11877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dirty="0">
                <a:hlinkClick r:id="rId2"/>
              </a:rPr>
              <a:t>https://www.gov.uk/government/publications/covid-19-guidance-for-staff-in-the-transport-sector/covid-19-guidance-for-staff-in-the-transport-sector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-1005" t="41065" r="1005" b="21404"/>
          <a:stretch/>
        </p:blipFill>
        <p:spPr>
          <a:xfrm>
            <a:off x="1049141" y="4268722"/>
            <a:ext cx="10403084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84" y="6012610"/>
            <a:ext cx="14604082" cy="870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336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How are other countries protecting port health officials?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005" t="41065" r="1005" b="21404"/>
          <a:stretch/>
        </p:blipFill>
        <p:spPr>
          <a:xfrm>
            <a:off x="1049141" y="4676502"/>
            <a:ext cx="10403084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16" y="8316937"/>
            <a:ext cx="17888184" cy="690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452225" y="15461831"/>
            <a:ext cx="11877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dirty="0">
                <a:hlinkClick r:id="rId4"/>
              </a:rPr>
              <a:t>https://www.gov.uk/government/publications/covid-19-guidance-for-staff-in-the-transport-sector/covid-19-guidance-for-staff-in-the-transport-sector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2411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Questions?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Public Hotline  0800-029-999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893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10400" dirty="0"/>
              <a:t>How are diseases transmitted from person-to-person?</a:t>
            </a:r>
            <a:endParaRPr lang="en-US" altLang="en-US" dirty="0"/>
          </a:p>
        </p:txBody>
      </p:sp>
      <p:sp>
        <p:nvSpPr>
          <p:cNvPr id="854020" name="Rectangle 4"/>
          <p:cNvSpPr>
            <a:spLocks noGrp="1" noChangeArrowheads="1"/>
          </p:cNvSpPr>
          <p:nvPr>
            <p:ph idx="1"/>
          </p:nvPr>
        </p:nvSpPr>
        <p:spPr>
          <a:xfrm>
            <a:off x="1633509" y="5003800"/>
            <a:ext cx="8780492" cy="95878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5400" dirty="0" smtClean="0"/>
              <a:t>Before causing disease, a bacterium or virus must ATTACH to a cell</a:t>
            </a:r>
          </a:p>
          <a:p>
            <a:pPr>
              <a:lnSpc>
                <a:spcPct val="80000"/>
              </a:lnSpc>
            </a:pPr>
            <a:r>
              <a:rPr lang="en-US" altLang="en-US" sz="5400" dirty="0" smtClean="0"/>
              <a:t>Viruses attach to specific proteins on the surface of human cells </a:t>
            </a:r>
          </a:p>
          <a:p>
            <a:pPr>
              <a:lnSpc>
                <a:spcPct val="80000"/>
              </a:lnSpc>
            </a:pPr>
            <a:r>
              <a:rPr lang="en-US" altLang="en-US" sz="5400" dirty="0" smtClean="0"/>
              <a:t>After attachment, they are able to enter the cell and cause disease. </a:t>
            </a:r>
          </a:p>
          <a:p>
            <a:pPr>
              <a:lnSpc>
                <a:spcPct val="80000"/>
              </a:lnSpc>
            </a:pPr>
            <a:r>
              <a:rPr lang="en-US" altLang="en-US" sz="5400" dirty="0" smtClean="0"/>
              <a:t>The site of the specific receptor tells us how the organism is transmitted. </a:t>
            </a:r>
            <a:endParaRPr lang="en-US" alt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1" y="5627321"/>
            <a:ext cx="9017000" cy="87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728" y="2227831"/>
            <a:ext cx="7619847" cy="306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0400" dirty="0"/>
              <a:t>How is coronavirus transmitted from person-to-person?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3508" y="4312617"/>
            <a:ext cx="7353435" cy="10279029"/>
          </a:xfrm>
        </p:spPr>
        <p:txBody>
          <a:bodyPr>
            <a:noAutofit/>
          </a:bodyPr>
          <a:lstStyle/>
          <a:p>
            <a:r>
              <a:rPr lang="en-ZA" sz="5400" dirty="0" smtClean="0"/>
              <a:t>Already (!!) researchers have understood that SARS-CoV-2 is very much SARS-CoV-1 (cause of SARS outbreak in 2003). </a:t>
            </a:r>
          </a:p>
          <a:p>
            <a:r>
              <a:rPr lang="en-ZA" sz="5400" dirty="0" smtClean="0"/>
              <a:t>It most likely binds to the same cell surface receptor – angiotensin converting enzyme (ACE) which is found on cells surfaces in the respiratory tract</a:t>
            </a:r>
            <a:endParaRPr lang="en-ZA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286" y="4312617"/>
            <a:ext cx="11464184" cy="575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943" y="9271000"/>
            <a:ext cx="13973891" cy="645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09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10400" dirty="0"/>
              <a:t>How are diseases transmitted from person-to-person?</a:t>
            </a:r>
            <a:endParaRPr lang="en-US" altLang="en-US" dirty="0"/>
          </a:p>
        </p:txBody>
      </p:sp>
      <p:sp>
        <p:nvSpPr>
          <p:cNvPr id="8611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33508" y="4622800"/>
            <a:ext cx="6342092" cy="996884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5670" u="sng" dirty="0" smtClean="0"/>
              <a:t>Tuberculosis </a:t>
            </a:r>
            <a:r>
              <a:rPr lang="en-US" altLang="en-US" sz="5670" dirty="0" smtClean="0"/>
              <a:t>bacteria must attach to proteins on the surface of the alveolar macrophage</a:t>
            </a:r>
          </a:p>
          <a:p>
            <a:pPr>
              <a:lnSpc>
                <a:spcPct val="80000"/>
              </a:lnSpc>
            </a:pPr>
            <a:endParaRPr lang="en-US" altLang="en-US" sz="5670" dirty="0"/>
          </a:p>
          <a:p>
            <a:pPr>
              <a:lnSpc>
                <a:spcPct val="80000"/>
              </a:lnSpc>
            </a:pPr>
            <a:r>
              <a:rPr lang="en-US" altLang="en-US" sz="5670" dirty="0" smtClean="0"/>
              <a:t>Therefore the ‘carrier droplets’ must be small enough to enter the alveoli</a:t>
            </a:r>
            <a:endParaRPr lang="en-US" altLang="en-US" sz="4725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509999" y="4312617"/>
            <a:ext cx="7061201" cy="10279029"/>
          </a:xfrm>
        </p:spPr>
        <p:txBody>
          <a:bodyPr>
            <a:normAutofit/>
          </a:bodyPr>
          <a:lstStyle/>
          <a:p>
            <a:r>
              <a:rPr lang="en-ZA" sz="5400" u="sng" dirty="0" smtClean="0"/>
              <a:t>Coronaviruses </a:t>
            </a:r>
            <a:r>
              <a:rPr lang="en-ZA" sz="5400" dirty="0" smtClean="0"/>
              <a:t>of the beta-coronavirus clade must attach to proteins on the surface of epithelial cells in the upper and lower airways called angiotensin converting enzyme (ACE)</a:t>
            </a:r>
          </a:p>
          <a:p>
            <a:r>
              <a:rPr lang="en-ZA" sz="5400" dirty="0" smtClean="0"/>
              <a:t>Therefore ‘carrier droplets’ need not be very small. </a:t>
            </a:r>
            <a:endParaRPr lang="en-ZA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050" y="6349999"/>
            <a:ext cx="7068350" cy="79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10400" dirty="0"/>
              <a:t>How are diseases transmitted from person-to-person?</a:t>
            </a:r>
            <a:endParaRPr lang="en-US" altLang="en-US" dirty="0"/>
          </a:p>
        </p:txBody>
      </p:sp>
      <p:sp>
        <p:nvSpPr>
          <p:cNvPr id="854020" name="Rectangle 4"/>
          <p:cNvSpPr>
            <a:spLocks noGrp="1" noChangeArrowheads="1"/>
          </p:cNvSpPr>
          <p:nvPr>
            <p:ph idx="1"/>
          </p:nvPr>
        </p:nvSpPr>
        <p:spPr>
          <a:xfrm>
            <a:off x="1930401" y="4312617"/>
            <a:ext cx="10744199" cy="102790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5670" dirty="0"/>
              <a:t>Coughing generates droplets of different sizes</a:t>
            </a:r>
          </a:p>
          <a:p>
            <a:pPr lvl="1">
              <a:lnSpc>
                <a:spcPct val="80000"/>
              </a:lnSpc>
            </a:pPr>
            <a:r>
              <a:rPr lang="en-US" altLang="en-US" sz="4725" dirty="0" err="1"/>
              <a:t>Fennelly</a:t>
            </a:r>
            <a:r>
              <a:rPr lang="en-US" altLang="en-US" sz="4725" dirty="0"/>
              <a:t> et al counted the number of particles of each size (histogram above) generated when </a:t>
            </a:r>
            <a:r>
              <a:rPr lang="en-US" altLang="en-US" sz="4725" dirty="0" smtClean="0"/>
              <a:t>a </a:t>
            </a:r>
            <a:r>
              <a:rPr lang="en-US" altLang="en-US" sz="4725" dirty="0"/>
              <a:t>patient coughs</a:t>
            </a:r>
          </a:p>
          <a:p>
            <a:pPr lvl="1">
              <a:lnSpc>
                <a:spcPct val="80000"/>
              </a:lnSpc>
            </a:pPr>
            <a:r>
              <a:rPr lang="en-US" altLang="en-US" sz="4725" dirty="0"/>
              <a:t>They range from </a:t>
            </a:r>
            <a:r>
              <a:rPr lang="en-US" altLang="en-US" sz="4725" dirty="0" smtClean="0"/>
              <a:t>7mm-0.65um</a:t>
            </a:r>
          </a:p>
          <a:p>
            <a:pPr>
              <a:lnSpc>
                <a:spcPct val="80000"/>
              </a:lnSpc>
            </a:pPr>
            <a:r>
              <a:rPr lang="en-US" altLang="en-US" sz="5669" dirty="0"/>
              <a:t>L</a:t>
            </a:r>
            <a:r>
              <a:rPr lang="en-US" altLang="en-US" sz="5669" dirty="0" smtClean="0"/>
              <a:t>arger droplets fall to the ground within a 1-2m radius of the person</a:t>
            </a:r>
          </a:p>
          <a:p>
            <a:pPr>
              <a:lnSpc>
                <a:spcPct val="80000"/>
              </a:lnSpc>
            </a:pPr>
            <a:r>
              <a:rPr lang="en-US" altLang="en-US" sz="5669" dirty="0" smtClean="0"/>
              <a:t>Droplet nuclei that are small enough to enter the alveoli remain suspended in air for up to 12 hours. </a:t>
            </a:r>
            <a:endParaRPr lang="en-US" altLang="en-US" sz="5669" dirty="0"/>
          </a:p>
        </p:txBody>
      </p:sp>
      <p:pic>
        <p:nvPicPr>
          <p:cNvPr id="8540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117" y="3993863"/>
            <a:ext cx="8846488" cy="651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40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1" y="11122304"/>
            <a:ext cx="6540290" cy="502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08" y="5921409"/>
            <a:ext cx="20493097" cy="10279029"/>
          </a:xfrm>
        </p:spPr>
        <p:txBody>
          <a:bodyPr>
            <a:normAutofit/>
          </a:bodyPr>
          <a:lstStyle/>
          <a:p>
            <a:pPr marL="1080044" lvl="1" indent="0" algn="ctr">
              <a:buNone/>
            </a:pPr>
            <a:r>
              <a:rPr lang="en-ZA" dirty="0"/>
              <a:t>The Wells-Riley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D607-D2C7-41D7-BCF8-83CDC46CF7F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791157" y="7207515"/>
            <a:ext cx="14512416" cy="6661556"/>
            <a:chOff x="1631" y="-122"/>
            <a:chExt cx="4154" cy="2370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31" y="-122"/>
              <a:ext cx="406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4725" b="1" dirty="0"/>
                <a:t>Risk of infection following exposure depends on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686" y="695"/>
              <a:ext cx="1056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4725" dirty="0"/>
                <a:t>Particles</a:t>
              </a:r>
            </a:p>
            <a:p>
              <a:r>
                <a:rPr lang="en-US" sz="4725" dirty="0"/>
                <a:t>Volume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768" y="842"/>
              <a:ext cx="14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4725" dirty="0"/>
                <a:t>x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048" y="795"/>
              <a:ext cx="158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4725" dirty="0"/>
                <a:t>Exposure time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40" y="1589"/>
              <a:ext cx="895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sz="3780" dirty="0"/>
                <a:t>Particles:</a:t>
              </a:r>
            </a:p>
            <a:p>
              <a:pPr algn="just"/>
              <a:r>
                <a:rPr lang="en-US" sz="3780" dirty="0"/>
                <a:t>Volume:</a:t>
              </a:r>
            </a:p>
            <a:p>
              <a:pPr algn="just"/>
              <a:r>
                <a:rPr lang="en-US" sz="3780" dirty="0"/>
                <a:t>Exposure time: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912" y="1594"/>
              <a:ext cx="2873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en-US" sz="3780" dirty="0"/>
                <a:t>Production of infectious droplet nuclei</a:t>
              </a:r>
            </a:p>
            <a:p>
              <a:pPr algn="just"/>
              <a:r>
                <a:rPr lang="en-US" sz="3780" dirty="0"/>
                <a:t>Volume of air and ventilation</a:t>
              </a:r>
            </a:p>
            <a:p>
              <a:pPr algn="just"/>
              <a:r>
                <a:rPr lang="en-US" sz="3780" dirty="0"/>
                <a:t>Duration of exposure to contaminated air 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5631588" y="10375884"/>
            <a:ext cx="34020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164433" y="1641222"/>
            <a:ext cx="19440525" cy="2700073"/>
          </a:xfrm>
        </p:spPr>
        <p:txBody>
          <a:bodyPr>
            <a:normAutofit fontScale="90000"/>
          </a:bodyPr>
          <a:lstStyle/>
          <a:p>
            <a:r>
              <a:rPr lang="en-ZA" sz="10400" dirty="0"/>
              <a:t>How are diseases transmitted from person-to-person?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9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9600" dirty="0" smtClean="0"/>
              <a:t>How are diseases transmitted from person-to-person?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27" y="5172476"/>
            <a:ext cx="3307589" cy="2542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138" y="6875096"/>
            <a:ext cx="2115057" cy="371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5031" y="8685230"/>
            <a:ext cx="3339404" cy="3293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1586" y="13124786"/>
            <a:ext cx="2225954" cy="2254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9256" y="8128066"/>
            <a:ext cx="4800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Direct contact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Touching an ill persons or a contaminated surface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agents of diarrhoea, skin infections, common cold, </a:t>
            </a:r>
            <a:r>
              <a:rPr lang="en-ZA" sz="2835" dirty="0" err="1"/>
              <a:t>ebola</a:t>
            </a:r>
            <a:r>
              <a:rPr lang="en-ZA" sz="2835" dirty="0"/>
              <a:t> </a:t>
            </a:r>
            <a:r>
              <a:rPr lang="en-ZA" sz="2835" dirty="0" smtClean="0"/>
              <a:t>virus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endParaRPr lang="en-ZA" sz="3307" dirty="0"/>
          </a:p>
          <a:p>
            <a:pPr>
              <a:lnSpc>
                <a:spcPts val="2362"/>
              </a:lnSpc>
            </a:pPr>
            <a:r>
              <a:rPr lang="en-ZA" sz="3307" b="1" dirty="0"/>
              <a:t>Control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Gloves, +/- gowns, masks, visors (to prevent mucous membrane splashes, contamination of clothing)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56920" y="10541531"/>
            <a:ext cx="1057529" cy="1064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4252"/>
          </a:p>
        </p:txBody>
      </p:sp>
      <p:sp>
        <p:nvSpPr>
          <p:cNvPr id="12" name="TextBox 11"/>
          <p:cNvSpPr txBox="1"/>
          <p:nvPr/>
        </p:nvSpPr>
        <p:spPr>
          <a:xfrm>
            <a:off x="7219489" y="10707780"/>
            <a:ext cx="5885542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Droplet transmission 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Inhaling droplets (up to 1/4mm in diameter)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Persons within 2m radius are at risk. On aircraft, 2 rows behind and in front</a:t>
            </a:r>
          </a:p>
          <a:p>
            <a:pPr marL="675027" indent="-675027">
              <a:lnSpc>
                <a:spcPts val="2835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agents of bacterial pneumonia, Neisseria </a:t>
            </a:r>
            <a:r>
              <a:rPr lang="en-ZA" sz="2835" dirty="0" err="1"/>
              <a:t>meningitidis</a:t>
            </a:r>
            <a:r>
              <a:rPr lang="en-ZA" sz="2835" dirty="0"/>
              <a:t> </a:t>
            </a:r>
            <a:endParaRPr lang="en-ZA" sz="2835" dirty="0" smtClean="0"/>
          </a:p>
          <a:p>
            <a:pPr>
              <a:lnSpc>
                <a:spcPts val="2835"/>
              </a:lnSpc>
            </a:pPr>
            <a:endParaRPr lang="en-ZA" sz="3307" dirty="0"/>
          </a:p>
          <a:p>
            <a:pPr>
              <a:lnSpc>
                <a:spcPts val="2835"/>
              </a:lnSpc>
            </a:pPr>
            <a:r>
              <a:rPr lang="en-ZA" sz="3307" b="1" dirty="0"/>
              <a:t>Control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Gloves, surgical masks, +/- gowns, masks, visors (to prevent mucous membrane splashes, contamination of clothing)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11065" y="4352769"/>
            <a:ext cx="7038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Airborne transmission 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Inhaling droplets </a:t>
            </a:r>
            <a:r>
              <a:rPr lang="en-ZA" sz="2835" dirty="0" err="1"/>
              <a:t>nurclei</a:t>
            </a:r>
            <a:r>
              <a:rPr lang="en-ZA" sz="2835" dirty="0"/>
              <a:t> (10-20um in diameter)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Persons breathing the same air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influenza, measles, chickenpox, </a:t>
            </a:r>
            <a:endParaRPr lang="en-ZA" sz="2835" dirty="0" smtClean="0"/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endParaRPr lang="en-ZA" sz="2835" b="1" dirty="0"/>
          </a:p>
          <a:p>
            <a:pPr>
              <a:lnSpc>
                <a:spcPts val="2362"/>
              </a:lnSpc>
            </a:pPr>
            <a:r>
              <a:rPr lang="en-ZA" sz="3307" b="1" dirty="0" smtClean="0"/>
              <a:t>Control</a:t>
            </a:r>
            <a:endParaRPr lang="en-ZA" sz="3307" b="1" dirty="0"/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Gloves, N95 masks, +/- gowns, masks, visors (to prevent mucous membrane splashes, contamination of clothing)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95182" y="9488686"/>
            <a:ext cx="4198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62"/>
              </a:lnSpc>
            </a:pPr>
            <a:r>
              <a:rPr lang="en-ZA" sz="3307" b="1" dirty="0"/>
              <a:t>Vector transmission 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Contact with vector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E.g. malaria, dengue, </a:t>
            </a:r>
            <a:r>
              <a:rPr lang="en-ZA" sz="2835" dirty="0" err="1"/>
              <a:t>Zika</a:t>
            </a:r>
            <a:r>
              <a:rPr lang="en-ZA" sz="2835" dirty="0"/>
              <a:t>, </a:t>
            </a:r>
            <a:endParaRPr lang="en-ZA" sz="3307" dirty="0"/>
          </a:p>
          <a:p>
            <a:pPr>
              <a:lnSpc>
                <a:spcPts val="2362"/>
              </a:lnSpc>
            </a:pPr>
            <a:endParaRPr lang="en-ZA" sz="3307" dirty="0"/>
          </a:p>
          <a:p>
            <a:pPr>
              <a:lnSpc>
                <a:spcPts val="2362"/>
              </a:lnSpc>
            </a:pPr>
            <a:r>
              <a:rPr lang="en-ZA" sz="3307" b="1" dirty="0"/>
              <a:t>Control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Prevent/eliminate exposure to vector</a:t>
            </a:r>
          </a:p>
          <a:p>
            <a:pPr marL="675027" indent="-675027">
              <a:lnSpc>
                <a:spcPts val="2362"/>
              </a:lnSpc>
              <a:buFont typeface="Arial" panose="020B0604020202020204" pitchFamily="34" charset="0"/>
              <a:buChar char="•"/>
            </a:pPr>
            <a:r>
              <a:rPr lang="en-ZA" sz="2835" dirty="0"/>
              <a:t>Chemoprophylaxis if possible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37823" y="5172476"/>
            <a:ext cx="1958979" cy="17026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7141" y="3637507"/>
            <a:ext cx="5051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600" b="1" dirty="0" smtClean="0">
                <a:solidFill>
                  <a:srgbClr val="FF0000"/>
                </a:solidFill>
              </a:rPr>
              <a:t>Coronavirus</a:t>
            </a:r>
            <a:endParaRPr lang="en-ZA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11440</TotalTime>
  <Words>1796</Words>
  <Application>Microsoft Office PowerPoint</Application>
  <PresentationFormat>Custom</PresentationFormat>
  <Paragraphs>278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Office Theme</vt:lpstr>
      <vt:lpstr>    Infection prevention and control  of COVID in ports</vt:lpstr>
      <vt:lpstr>Overview</vt:lpstr>
      <vt:lpstr>How are diseases transmitted from person-to-person?</vt:lpstr>
      <vt:lpstr>How are diseases transmitted from person-to-person?</vt:lpstr>
      <vt:lpstr>How is coronavirus transmitted from person-to-person?</vt:lpstr>
      <vt:lpstr>How are diseases transmitted from person-to-person?</vt:lpstr>
      <vt:lpstr>How are diseases transmitted from person-to-person?</vt:lpstr>
      <vt:lpstr>How are diseases transmitted from person-to-person?</vt:lpstr>
      <vt:lpstr>How are diseases transmitted from person-to-person?</vt:lpstr>
      <vt:lpstr>How are diseases transmitted from person-to-person?</vt:lpstr>
      <vt:lpstr>How are diseases transmitted from person-to-person?</vt:lpstr>
      <vt:lpstr>How are diseases transmitted from person-to-person?</vt:lpstr>
      <vt:lpstr>Principles of infection prevention and control</vt:lpstr>
      <vt:lpstr>Principles of infection control</vt:lpstr>
      <vt:lpstr>Principles of infection control</vt:lpstr>
      <vt:lpstr>Principles of infection control</vt:lpstr>
      <vt:lpstr>Ability to prevent transmission of infectious organisms</vt:lpstr>
      <vt:lpstr>Principles of infection control</vt:lpstr>
      <vt:lpstr>Principles of infection control</vt:lpstr>
      <vt:lpstr>Principles of infection control </vt:lpstr>
      <vt:lpstr>Principles of infection control</vt:lpstr>
      <vt:lpstr>Principles of infection control</vt:lpstr>
      <vt:lpstr>A badly fitted mask…</vt:lpstr>
      <vt:lpstr>Objective ‘fit-test’</vt:lpstr>
      <vt:lpstr>Principles of infection control Who should use N95 masks, and where?</vt:lpstr>
      <vt:lpstr>Principles of infection control</vt:lpstr>
      <vt:lpstr>How can we prevent transmission of SARS-CoV-2 in our work environment?</vt:lpstr>
      <vt:lpstr>How can we prevent transmission of SARS-CoV-2?</vt:lpstr>
      <vt:lpstr>How can we prevent transmission of SARS-CoV-2?</vt:lpstr>
      <vt:lpstr>How can we prevent transmission of SARS-CoV-2?</vt:lpstr>
      <vt:lpstr>How are other countries protecting port health officials? </vt:lpstr>
      <vt:lpstr>How are other countries protecting port health officials?</vt:lpstr>
      <vt:lpstr>How are other countries protecting port health officials?</vt:lpstr>
      <vt:lpstr>How are other countries protecting port health officials?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Kleynhans</dc:creator>
  <cp:lastModifiedBy>James Mabaso</cp:lastModifiedBy>
  <cp:revision>142</cp:revision>
  <cp:lastPrinted>2020-02-02T16:25:43Z</cp:lastPrinted>
  <dcterms:created xsi:type="dcterms:W3CDTF">2020-02-02T14:50:21Z</dcterms:created>
  <dcterms:modified xsi:type="dcterms:W3CDTF">2020-02-17T06:24:54Z</dcterms:modified>
</cp:coreProperties>
</file>